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1.xml" ContentType="application/vnd.openxmlformats-officedocument.presentationml.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0"/>
  </p:notesMasterIdLst>
  <p:sldIdLst>
    <p:sldId id="256" r:id="rId2"/>
    <p:sldId id="266" r:id="rId3"/>
    <p:sldId id="291" r:id="rId4"/>
    <p:sldId id="292" r:id="rId5"/>
    <p:sldId id="346" r:id="rId6"/>
    <p:sldId id="321" r:id="rId7"/>
    <p:sldId id="297" r:id="rId8"/>
    <p:sldId id="319" r:id="rId9"/>
    <p:sldId id="352" r:id="rId10"/>
    <p:sldId id="330" r:id="rId11"/>
    <p:sldId id="353" r:id="rId12"/>
    <p:sldId id="302" r:id="rId13"/>
    <p:sldId id="354" r:id="rId14"/>
    <p:sldId id="359" r:id="rId15"/>
    <p:sldId id="360" r:id="rId16"/>
    <p:sldId id="260" r:id="rId17"/>
    <p:sldId id="284" r:id="rId18"/>
    <p:sldId id="398" r:id="rId19"/>
    <p:sldId id="397" r:id="rId20"/>
    <p:sldId id="285" r:id="rId21"/>
    <p:sldId id="286" r:id="rId22"/>
    <p:sldId id="287" r:id="rId23"/>
    <p:sldId id="288" r:id="rId24"/>
    <p:sldId id="289" r:id="rId25"/>
    <p:sldId id="290" r:id="rId26"/>
    <p:sldId id="395" r:id="rId27"/>
    <p:sldId id="396" r:id="rId28"/>
    <p:sldId id="347" r:id="rId29"/>
    <p:sldId id="345" r:id="rId30"/>
    <p:sldId id="333" r:id="rId31"/>
    <p:sldId id="355" r:id="rId32"/>
    <p:sldId id="357" r:id="rId33"/>
    <p:sldId id="334" r:id="rId34"/>
    <p:sldId id="351" r:id="rId35"/>
    <p:sldId id="361" r:id="rId36"/>
    <p:sldId id="362" r:id="rId37"/>
    <p:sldId id="363" r:id="rId38"/>
    <p:sldId id="348" r:id="rId39"/>
    <p:sldId id="379" r:id="rId40"/>
    <p:sldId id="365" r:id="rId41"/>
    <p:sldId id="387" r:id="rId42"/>
    <p:sldId id="364" r:id="rId43"/>
    <p:sldId id="366" r:id="rId44"/>
    <p:sldId id="370" r:id="rId45"/>
    <p:sldId id="367" r:id="rId46"/>
    <p:sldId id="306" r:id="rId47"/>
    <p:sldId id="326" r:id="rId48"/>
    <p:sldId id="324" r:id="rId49"/>
    <p:sldId id="369" r:id="rId50"/>
    <p:sldId id="368" r:id="rId51"/>
    <p:sldId id="401" r:id="rId52"/>
    <p:sldId id="399" r:id="rId53"/>
    <p:sldId id="337" r:id="rId54"/>
    <p:sldId id="400" r:id="rId55"/>
    <p:sldId id="317" r:id="rId56"/>
    <p:sldId id="327" r:id="rId57"/>
    <p:sldId id="371" r:id="rId58"/>
    <p:sldId id="390" r:id="rId59"/>
    <p:sldId id="325" r:id="rId60"/>
    <p:sldId id="392" r:id="rId61"/>
    <p:sldId id="391" r:id="rId62"/>
    <p:sldId id="389" r:id="rId63"/>
    <p:sldId id="393" r:id="rId64"/>
    <p:sldId id="374" r:id="rId65"/>
    <p:sldId id="383" r:id="rId66"/>
    <p:sldId id="384" r:id="rId67"/>
    <p:sldId id="372" r:id="rId68"/>
    <p:sldId id="386" r:id="rId69"/>
    <p:sldId id="385" r:id="rId70"/>
    <p:sldId id="373" r:id="rId71"/>
    <p:sldId id="375" r:id="rId72"/>
    <p:sldId id="376" r:id="rId73"/>
    <p:sldId id="377" r:id="rId74"/>
    <p:sldId id="378" r:id="rId75"/>
    <p:sldId id="349" r:id="rId76"/>
    <p:sldId id="265" r:id="rId77"/>
    <p:sldId id="403" r:id="rId78"/>
    <p:sldId id="404" r:id="rId79"/>
    <p:sldId id="405" r:id="rId80"/>
    <p:sldId id="406" r:id="rId81"/>
    <p:sldId id="407" r:id="rId82"/>
    <p:sldId id="315" r:id="rId83"/>
    <p:sldId id="311" r:id="rId84"/>
    <p:sldId id="314" r:id="rId85"/>
    <p:sldId id="350" r:id="rId86"/>
    <p:sldId id="322" r:id="rId87"/>
    <p:sldId id="323" r:id="rId88"/>
    <p:sldId id="394" r:id="rId89"/>
  </p:sldIdLst>
  <p:sldSz cx="9144000" cy="6858000" type="screen4x3"/>
  <p:notesSz cx="6858000" cy="9144000"/>
  <p:custDataLst>
    <p:tags r:id="rId9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rhum Delgoshaei" initials="PD" lastIdx="9" clrIdx="0"/>
  <p:cmAuthor id="1" name="AE_862_Dev"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53" autoAdjust="0"/>
    <p:restoredTop sz="81588" autoAdjust="0"/>
  </p:normalViewPr>
  <p:slideViewPr>
    <p:cSldViewPr snapToGrid="0">
      <p:cViewPr varScale="1">
        <p:scale>
          <a:sx n="131" d="100"/>
          <a:sy n="131" d="100"/>
        </p:scale>
        <p:origin x="1626" y="126"/>
      </p:cViewPr>
      <p:guideLst>
        <p:guide orient="horz" pos="2160"/>
        <p:guide pos="2880"/>
      </p:guideLst>
    </p:cSldViewPr>
  </p:slideViewPr>
  <p:notesTextViewPr>
    <p:cViewPr>
      <p:scale>
        <a:sx n="1" d="1"/>
        <a:sy n="1" d="1"/>
      </p:scale>
      <p:origin x="0" y="0"/>
    </p:cViewPr>
  </p:notesTextViewPr>
  <p:sorterViewPr>
    <p:cViewPr varScale="1">
      <p:scale>
        <a:sx n="1" d="1"/>
        <a:sy n="1" d="1"/>
      </p:scale>
      <p:origin x="0" y="-657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ags" Target="tags/tag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1-25T12:55:14.569" idx="2">
    <p:pos x="10" y="10"/>
    <p:text>These vary with task
OSHA
70E
IEEE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155C26-D75A-44F8-8A51-364790BDC41B}" type="datetimeFigureOut">
              <a:rPr lang="en-US" smtClean="0"/>
              <a:t>2/11/2022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09DF53-F635-4C4E-85B2-80A5446A0635}" type="slidenum">
              <a:rPr lang="en-US" smtClean="0"/>
              <a:t>‹#›</a:t>
            </a:fld>
            <a:endParaRPr lang="en-US"/>
          </a:p>
        </p:txBody>
      </p:sp>
    </p:spTree>
    <p:extLst>
      <p:ext uri="{BB962C8B-B14F-4D97-AF65-F5344CB8AC3E}">
        <p14:creationId xmlns:p14="http://schemas.microsoft.com/office/powerpoint/2010/main" val="776461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goodforgas.com/hazardous-gases-associated-lead-acid-battery-charging-station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goodforgas.com/hazardous-gases-associated-lead-acid-battery-charging-station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Minimum egress aisle widths as required by OSHA (see 29CFR1910 and/or 29CFR1926 [B23]) or other local applicable codes</a:t>
            </a:r>
          </a:p>
          <a:p>
            <a:endParaRPr lang="en-US" sz="1200" kern="1200" dirty="0">
              <a:solidFill>
                <a:schemeClr val="tx1"/>
              </a:solidFill>
              <a:effectLst/>
              <a:latin typeface="+mn-lt"/>
              <a:ea typeface="+mn-ea"/>
              <a:cs typeface="+mn-cs"/>
            </a:endParaRPr>
          </a:p>
          <a:p>
            <a:pPr algn="l"/>
            <a:r>
              <a:rPr lang="en-US" b="0" i="0" dirty="0">
                <a:solidFill>
                  <a:srgbClr val="333333"/>
                </a:solidFill>
                <a:effectLst/>
                <a:latin typeface="Helvetica Neue"/>
              </a:rPr>
              <a:t>1926.250(a)(2)(</a:t>
            </a:r>
            <a:r>
              <a:rPr lang="en-US" b="0" i="0" dirty="0" err="1">
                <a:solidFill>
                  <a:srgbClr val="333333"/>
                </a:solidFill>
                <a:effectLst/>
                <a:latin typeface="Helvetica Neue"/>
              </a:rPr>
              <a:t>i</a:t>
            </a:r>
            <a:r>
              <a:rPr lang="en-US" b="0" i="0" dirty="0">
                <a:solidFill>
                  <a:srgbClr val="333333"/>
                </a:solidFill>
                <a:effectLst/>
                <a:latin typeface="Helvetica Neue"/>
              </a:rPr>
              <a:t>)The weight of stored materials on floors within buildings and structures shall not exceed maximum safe load limits.</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1926.250(a)(2)(ii)Employers shall conspicuously post maximum safe load limits of floors within buildings and structures, in pounds per square foot, in all storage areas, except when the storage area is on a floor or slab on grade. Posting is not required for storage areas in all single-family residential structures and wood-framed multi-family residential structures.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Helvetica Neue"/>
              </a:rPr>
              <a:t>1926.250(a)(3)Aisles and passageways shall be kept clear to provide for the free and safe movement of material handling equipment or employees. Such areas shall be kept in good repair.</a:t>
            </a:r>
          </a:p>
          <a:p>
            <a:endParaRPr lang="en-US" dirty="0"/>
          </a:p>
        </p:txBody>
      </p:sp>
      <p:sp>
        <p:nvSpPr>
          <p:cNvPr id="4" name="Slide Number Placeholder 3"/>
          <p:cNvSpPr>
            <a:spLocks noGrp="1"/>
          </p:cNvSpPr>
          <p:nvPr>
            <p:ph type="sldNum" sz="quarter" idx="10"/>
          </p:nvPr>
        </p:nvSpPr>
        <p:spPr/>
        <p:txBody>
          <a:bodyPr/>
          <a:lstStyle/>
          <a:p>
            <a:fld id="{7009DF53-F635-4C4E-85B2-80A5446A0635}" type="slidenum">
              <a:rPr lang="en-US" smtClean="0"/>
              <a:t>6</a:t>
            </a:fld>
            <a:endParaRPr lang="en-US"/>
          </a:p>
        </p:txBody>
      </p:sp>
    </p:spTree>
    <p:extLst>
      <p:ext uri="{BB962C8B-B14F-4D97-AF65-F5344CB8AC3E}">
        <p14:creationId xmlns:p14="http://schemas.microsoft.com/office/powerpoint/2010/main" val="537185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Excerpt from Trojan Battery Company – User’s Guide</a:t>
            </a:r>
          </a:p>
        </p:txBody>
      </p:sp>
      <p:sp>
        <p:nvSpPr>
          <p:cNvPr id="4" name="Slide Number Placeholder 3"/>
          <p:cNvSpPr>
            <a:spLocks noGrp="1"/>
          </p:cNvSpPr>
          <p:nvPr>
            <p:ph type="sldNum" sz="quarter" idx="10"/>
          </p:nvPr>
        </p:nvSpPr>
        <p:spPr/>
        <p:txBody>
          <a:bodyPr/>
          <a:lstStyle/>
          <a:p>
            <a:fld id="{7009DF53-F635-4C4E-85B2-80A5446A0635}" type="slidenum">
              <a:rPr lang="en-US" smtClean="0"/>
              <a:t>15</a:t>
            </a:fld>
            <a:endParaRPr lang="en-US"/>
          </a:p>
        </p:txBody>
      </p:sp>
    </p:spTree>
    <p:extLst>
      <p:ext uri="{BB962C8B-B14F-4D97-AF65-F5344CB8AC3E}">
        <p14:creationId xmlns:p14="http://schemas.microsoft.com/office/powerpoint/2010/main" val="3895342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457200" lvl="0" indent="-228600" rtl="0">
              <a:spcBef>
                <a:spcPts val="0"/>
              </a:spcBef>
              <a:buClr>
                <a:schemeClr val="dk1"/>
              </a:buClr>
              <a:buChar char="●"/>
            </a:pPr>
            <a:r>
              <a:rPr lang="en-US" dirty="0"/>
              <a:t>Safety and signage, perhaps going into or overview of NFPA hazard material warnings. Prepare for others entering the environment.</a:t>
            </a:r>
          </a:p>
          <a:p>
            <a:pPr marL="457200" lvl="0" indent="-228600" rtl="0">
              <a:spcBef>
                <a:spcPts val="0"/>
              </a:spcBef>
              <a:buClr>
                <a:schemeClr val="dk1"/>
              </a:buClr>
              <a:buChar char="●"/>
            </a:pPr>
            <a:r>
              <a:rPr lang="en-US" dirty="0"/>
              <a:t>Over labelling required by NEC for ESS to over 706 in NEC.</a:t>
            </a:r>
          </a:p>
          <a:p>
            <a:pPr marL="457200" lvl="0" indent="-228600" rtl="0">
              <a:spcBef>
                <a:spcPts val="0"/>
              </a:spcBef>
              <a:buClr>
                <a:schemeClr val="dk1"/>
              </a:buClr>
              <a:buChar char="●"/>
            </a:pPr>
            <a:r>
              <a:rPr lang="en-US" dirty="0"/>
              <a:t>Brief note that regionally there may be hazards or issues requiring action or notice external to the actual equipment </a:t>
            </a:r>
          </a:p>
          <a:p>
            <a:pPr marL="914400" lvl="1" indent="-228600" rtl="0">
              <a:spcBef>
                <a:spcPts val="0"/>
              </a:spcBef>
              <a:buClr>
                <a:schemeClr val="dk1"/>
              </a:buClr>
              <a:buChar char="○"/>
            </a:pPr>
            <a:r>
              <a:rPr lang="en-US" dirty="0"/>
              <a:t>snakes, wasps, rats etc.</a:t>
            </a:r>
          </a:p>
        </p:txBody>
      </p:sp>
      <p:sp>
        <p:nvSpPr>
          <p:cNvPr id="211" name="Shape 21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19" name="Shape 21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6957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19" name="Shape 21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5851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19" name="Shape 21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8129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19" name="Shape 21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2033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19" name="Shape 21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8790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19" name="Shape 21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4885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19" name="Shape 21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8383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dirty="0"/>
              <a:t>From Enersys SDS Sheet.</a:t>
            </a:r>
            <a:endParaRPr dirty="0"/>
          </a:p>
        </p:txBody>
      </p:sp>
      <p:sp>
        <p:nvSpPr>
          <p:cNvPr id="219" name="Shape 21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0463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09DF53-F635-4C4E-85B2-80A5446A0635}" type="slidenum">
              <a:rPr lang="en-US" smtClean="0"/>
              <a:t>7</a:t>
            </a:fld>
            <a:endParaRPr lang="en-US"/>
          </a:p>
        </p:txBody>
      </p:sp>
    </p:spTree>
    <p:extLst>
      <p:ext uri="{BB962C8B-B14F-4D97-AF65-F5344CB8AC3E}">
        <p14:creationId xmlns:p14="http://schemas.microsoft.com/office/powerpoint/2010/main" val="386823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dirty="0"/>
              <a:t>If sulfuric acid were stored on-site in a concentrated form the W could be necessary.</a:t>
            </a:r>
            <a:endParaRPr dirty="0"/>
          </a:p>
        </p:txBody>
      </p:sp>
      <p:sp>
        <p:nvSpPr>
          <p:cNvPr id="219" name="Shape 21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4408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219" name="Shape 21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8362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19" name="Shape 21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0285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sz="1200" kern="1200" dirty="0">
                <a:solidFill>
                  <a:schemeClr val="tx1"/>
                </a:solidFill>
                <a:effectLst/>
                <a:latin typeface="+mn-lt"/>
                <a:ea typeface="+mn-ea"/>
                <a:cs typeface="+mn-cs"/>
              </a:rPr>
              <a:t>MSDS 18650 Lithium-ion Battery</a:t>
            </a:r>
            <a:endParaRPr lang="en-US" dirty="0"/>
          </a:p>
        </p:txBody>
      </p:sp>
      <p:sp>
        <p:nvSpPr>
          <p:cNvPr id="4" name="Slide Number Placeholder 3"/>
          <p:cNvSpPr>
            <a:spLocks noGrp="1"/>
          </p:cNvSpPr>
          <p:nvPr>
            <p:ph type="sldNum" sz="quarter" idx="10"/>
          </p:nvPr>
        </p:nvSpPr>
        <p:spPr/>
        <p:txBody>
          <a:bodyPr/>
          <a:lstStyle/>
          <a:p>
            <a:fld id="{7009DF53-F635-4C4E-85B2-80A5446A0635}" type="slidenum">
              <a:rPr lang="en-US" smtClean="0"/>
              <a:t>29</a:t>
            </a:fld>
            <a:endParaRPr lang="en-US"/>
          </a:p>
        </p:txBody>
      </p:sp>
    </p:spTree>
    <p:extLst>
      <p:ext uri="{BB962C8B-B14F-4D97-AF65-F5344CB8AC3E}">
        <p14:creationId xmlns:p14="http://schemas.microsoft.com/office/powerpoint/2010/main" val="1072127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sz="1200" kern="1200" dirty="0">
                <a:solidFill>
                  <a:schemeClr val="tx1"/>
                </a:solidFill>
                <a:effectLst/>
                <a:latin typeface="+mn-lt"/>
                <a:ea typeface="+mn-ea"/>
                <a:cs typeface="+mn-cs"/>
              </a:rPr>
              <a:t>MSDS 18650 Lithium-ion Battery</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Los Alamos,</a:t>
            </a:r>
            <a:r>
              <a:rPr lang="en-US" baseline="0" dirty="0"/>
              <a:t> National laboratory, Lithium Ion Battery Safety, </a:t>
            </a:r>
            <a:r>
              <a:rPr lang="en-US" baseline="0" dirty="0" err="1"/>
              <a:t>Lioyd</a:t>
            </a:r>
            <a:r>
              <a:rPr lang="en-US" baseline="0" dirty="0"/>
              <a:t> Gordan, Nicole Graham</a:t>
            </a:r>
            <a:endParaRPr lang="en-US" dirty="0"/>
          </a:p>
          <a:p>
            <a:endParaRPr lang="en-US" dirty="0"/>
          </a:p>
        </p:txBody>
      </p:sp>
      <p:sp>
        <p:nvSpPr>
          <p:cNvPr id="4" name="Slide Number Placeholder 3"/>
          <p:cNvSpPr>
            <a:spLocks noGrp="1"/>
          </p:cNvSpPr>
          <p:nvPr>
            <p:ph type="sldNum" sz="quarter" idx="10"/>
          </p:nvPr>
        </p:nvSpPr>
        <p:spPr/>
        <p:txBody>
          <a:bodyPr/>
          <a:lstStyle/>
          <a:p>
            <a:fld id="{7009DF53-F635-4C4E-85B2-80A5446A0635}" type="slidenum">
              <a:rPr lang="en-US" smtClean="0"/>
              <a:t>30</a:t>
            </a:fld>
            <a:endParaRPr lang="en-US"/>
          </a:p>
        </p:txBody>
      </p:sp>
    </p:spTree>
    <p:extLst>
      <p:ext uri="{BB962C8B-B14F-4D97-AF65-F5344CB8AC3E}">
        <p14:creationId xmlns:p14="http://schemas.microsoft.com/office/powerpoint/2010/main" val="1231397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sz="1200" kern="1200" dirty="0">
                <a:solidFill>
                  <a:schemeClr val="tx1"/>
                </a:solidFill>
                <a:effectLst/>
                <a:latin typeface="+mn-lt"/>
                <a:ea typeface="+mn-ea"/>
                <a:cs typeface="+mn-cs"/>
              </a:rPr>
              <a:t>MSDS 18650 Lithium-ion Battery</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Los Alamos,</a:t>
            </a:r>
            <a:r>
              <a:rPr lang="en-US" baseline="0" dirty="0"/>
              <a:t> National laboratory, Lithium Ion Battery Safety, </a:t>
            </a:r>
            <a:r>
              <a:rPr lang="en-US" baseline="0" dirty="0" err="1"/>
              <a:t>Lioyd</a:t>
            </a:r>
            <a:r>
              <a:rPr lang="en-US" baseline="0" dirty="0"/>
              <a:t> Gordan, Nicole Graham</a:t>
            </a:r>
            <a:endParaRPr lang="en-US" dirty="0"/>
          </a:p>
          <a:p>
            <a:endParaRPr lang="en-US" dirty="0"/>
          </a:p>
        </p:txBody>
      </p:sp>
      <p:sp>
        <p:nvSpPr>
          <p:cNvPr id="4" name="Slide Number Placeholder 3"/>
          <p:cNvSpPr>
            <a:spLocks noGrp="1"/>
          </p:cNvSpPr>
          <p:nvPr>
            <p:ph type="sldNum" sz="quarter" idx="10"/>
          </p:nvPr>
        </p:nvSpPr>
        <p:spPr/>
        <p:txBody>
          <a:bodyPr/>
          <a:lstStyle/>
          <a:p>
            <a:fld id="{7009DF53-F635-4C4E-85B2-80A5446A0635}" type="slidenum">
              <a:rPr lang="en-US" smtClean="0"/>
              <a:t>31</a:t>
            </a:fld>
            <a:endParaRPr lang="en-US"/>
          </a:p>
        </p:txBody>
      </p:sp>
    </p:spTree>
    <p:extLst>
      <p:ext uri="{BB962C8B-B14F-4D97-AF65-F5344CB8AC3E}">
        <p14:creationId xmlns:p14="http://schemas.microsoft.com/office/powerpoint/2010/main" val="2756664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sz="1200" kern="1200" dirty="0">
                <a:solidFill>
                  <a:schemeClr val="tx1"/>
                </a:solidFill>
                <a:effectLst/>
                <a:latin typeface="+mn-lt"/>
                <a:ea typeface="+mn-ea"/>
                <a:cs typeface="+mn-cs"/>
              </a:rPr>
              <a:t>MSDS 18650 Lithium-ion Battery</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Los Alamos,</a:t>
            </a:r>
            <a:r>
              <a:rPr lang="en-US" baseline="0" dirty="0"/>
              <a:t> National laboratory, Lithium Ion Battery Safety, </a:t>
            </a:r>
            <a:r>
              <a:rPr lang="en-US" baseline="0" dirty="0" err="1"/>
              <a:t>Lioyd</a:t>
            </a:r>
            <a:r>
              <a:rPr lang="en-US" baseline="0" dirty="0"/>
              <a:t> Gordan, Nicole Graham</a:t>
            </a:r>
            <a:endParaRPr lang="en-US" dirty="0"/>
          </a:p>
          <a:p>
            <a:endParaRPr lang="en-US" dirty="0"/>
          </a:p>
        </p:txBody>
      </p:sp>
      <p:sp>
        <p:nvSpPr>
          <p:cNvPr id="4" name="Slide Number Placeholder 3"/>
          <p:cNvSpPr>
            <a:spLocks noGrp="1"/>
          </p:cNvSpPr>
          <p:nvPr>
            <p:ph type="sldNum" sz="quarter" idx="10"/>
          </p:nvPr>
        </p:nvSpPr>
        <p:spPr/>
        <p:txBody>
          <a:bodyPr/>
          <a:lstStyle/>
          <a:p>
            <a:fld id="{7009DF53-F635-4C4E-85B2-80A5446A0635}" type="slidenum">
              <a:rPr lang="en-US" smtClean="0"/>
              <a:t>32</a:t>
            </a:fld>
            <a:endParaRPr lang="en-US"/>
          </a:p>
        </p:txBody>
      </p:sp>
    </p:spTree>
    <p:extLst>
      <p:ext uri="{BB962C8B-B14F-4D97-AF65-F5344CB8AC3E}">
        <p14:creationId xmlns:p14="http://schemas.microsoft.com/office/powerpoint/2010/main" val="2188572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Source:</a:t>
            </a:r>
            <a:r>
              <a:rPr lang="en-US" b="0" baseline="0" dirty="0"/>
              <a:t> DNV-GL, Recommended Practice, </a:t>
            </a:r>
            <a:r>
              <a:rPr lang="en-US" sz="1200" b="0" i="0" u="none" strike="noStrike" kern="1200" baseline="0" dirty="0">
                <a:solidFill>
                  <a:schemeClr val="tx1"/>
                </a:solidFill>
                <a:latin typeface="+mn-lt"/>
                <a:ea typeface="+mn-ea"/>
                <a:cs typeface="+mn-cs"/>
              </a:rPr>
              <a:t>Safety, operation and performance of grid-connected energy storage systems, Edition December 2015</a:t>
            </a:r>
            <a:endParaRPr lang="en-US" b="0" dirty="0"/>
          </a:p>
        </p:txBody>
      </p:sp>
      <p:sp>
        <p:nvSpPr>
          <p:cNvPr id="4" name="Slide Number Placeholder 3"/>
          <p:cNvSpPr>
            <a:spLocks noGrp="1"/>
          </p:cNvSpPr>
          <p:nvPr>
            <p:ph type="sldNum" sz="quarter" idx="10"/>
          </p:nvPr>
        </p:nvSpPr>
        <p:spPr/>
        <p:txBody>
          <a:bodyPr/>
          <a:lstStyle/>
          <a:p>
            <a:fld id="{7009DF53-F635-4C4E-85B2-80A5446A0635}" type="slidenum">
              <a:rPr lang="en-US" smtClean="0"/>
              <a:t>33</a:t>
            </a:fld>
            <a:endParaRPr lang="en-US"/>
          </a:p>
        </p:txBody>
      </p:sp>
    </p:spTree>
    <p:extLst>
      <p:ext uri="{BB962C8B-B14F-4D97-AF65-F5344CB8AC3E}">
        <p14:creationId xmlns:p14="http://schemas.microsoft.com/office/powerpoint/2010/main" val="2814786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Source:</a:t>
            </a:r>
            <a:r>
              <a:rPr lang="en-US" b="0" baseline="0" dirty="0"/>
              <a:t> DNV-GL, Recommended Practice, </a:t>
            </a:r>
            <a:r>
              <a:rPr lang="en-US" sz="1200" b="0" i="0" u="none" strike="noStrike" kern="1200" baseline="0" dirty="0">
                <a:solidFill>
                  <a:schemeClr val="tx1"/>
                </a:solidFill>
                <a:latin typeface="+mn-lt"/>
                <a:ea typeface="+mn-ea"/>
                <a:cs typeface="+mn-cs"/>
              </a:rPr>
              <a:t>Safety, operation and performance of grid-connected energy storage systems, Edition December 2015</a:t>
            </a:r>
            <a:endParaRPr lang="en-US" b="0" dirty="0"/>
          </a:p>
        </p:txBody>
      </p:sp>
      <p:sp>
        <p:nvSpPr>
          <p:cNvPr id="4" name="Slide Number Placeholder 3"/>
          <p:cNvSpPr>
            <a:spLocks noGrp="1"/>
          </p:cNvSpPr>
          <p:nvPr>
            <p:ph type="sldNum" sz="quarter" idx="10"/>
          </p:nvPr>
        </p:nvSpPr>
        <p:spPr/>
        <p:txBody>
          <a:bodyPr/>
          <a:lstStyle/>
          <a:p>
            <a:fld id="{7009DF53-F635-4C4E-85B2-80A5446A0635}" type="slidenum">
              <a:rPr lang="en-US" smtClean="0"/>
              <a:t>34</a:t>
            </a:fld>
            <a:endParaRPr lang="en-US"/>
          </a:p>
        </p:txBody>
      </p:sp>
    </p:spTree>
    <p:extLst>
      <p:ext uri="{BB962C8B-B14F-4D97-AF65-F5344CB8AC3E}">
        <p14:creationId xmlns:p14="http://schemas.microsoft.com/office/powerpoint/2010/main" val="3871664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Source:</a:t>
            </a:r>
            <a:r>
              <a:rPr lang="en-US" b="0" baseline="0" dirty="0"/>
              <a:t> DNV-GL, Recommended Practice, </a:t>
            </a:r>
            <a:r>
              <a:rPr lang="en-US" sz="1200" b="0" i="0" u="none" strike="noStrike" kern="1200" baseline="0" dirty="0">
                <a:solidFill>
                  <a:schemeClr val="tx1"/>
                </a:solidFill>
                <a:latin typeface="+mn-lt"/>
                <a:ea typeface="+mn-ea"/>
                <a:cs typeface="+mn-cs"/>
              </a:rPr>
              <a:t>Safety, operation and performance of grid-connected energy storage systems, Edition December 2015</a:t>
            </a:r>
            <a:endParaRPr lang="en-US" b="0" dirty="0"/>
          </a:p>
        </p:txBody>
      </p:sp>
      <p:sp>
        <p:nvSpPr>
          <p:cNvPr id="4" name="Slide Number Placeholder 3"/>
          <p:cNvSpPr>
            <a:spLocks noGrp="1"/>
          </p:cNvSpPr>
          <p:nvPr>
            <p:ph type="sldNum" sz="quarter" idx="10"/>
          </p:nvPr>
        </p:nvSpPr>
        <p:spPr/>
        <p:txBody>
          <a:bodyPr/>
          <a:lstStyle/>
          <a:p>
            <a:fld id="{7009DF53-F635-4C4E-85B2-80A5446A0635}" type="slidenum">
              <a:rPr lang="en-US" smtClean="0"/>
              <a:t>35</a:t>
            </a:fld>
            <a:endParaRPr lang="en-US"/>
          </a:p>
        </p:txBody>
      </p:sp>
    </p:spTree>
    <p:extLst>
      <p:ext uri="{BB962C8B-B14F-4D97-AF65-F5344CB8AC3E}">
        <p14:creationId xmlns:p14="http://schemas.microsoft.com/office/powerpoint/2010/main" val="96605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p>
          <a:p>
            <a:r>
              <a:rPr lang="en-US" dirty="0"/>
              <a:t>[1] : http://www.aa1car.com/library/battery_exploded.jpg</a:t>
            </a:r>
          </a:p>
          <a:p>
            <a:r>
              <a:rPr lang="en-US" dirty="0"/>
              <a:t>[2] : http://www.boatus.com/Assets/www.boatus.com/magazines/seaworthy/2012/1Jan/img/hazards01.jpg</a:t>
            </a:r>
          </a:p>
        </p:txBody>
      </p:sp>
      <p:sp>
        <p:nvSpPr>
          <p:cNvPr id="4" name="Slide Number Placeholder 3"/>
          <p:cNvSpPr>
            <a:spLocks noGrp="1"/>
          </p:cNvSpPr>
          <p:nvPr>
            <p:ph type="sldNum" sz="quarter" idx="10"/>
          </p:nvPr>
        </p:nvSpPr>
        <p:spPr/>
        <p:txBody>
          <a:bodyPr/>
          <a:lstStyle/>
          <a:p>
            <a:fld id="{7009DF53-F635-4C4E-85B2-80A5446A0635}" type="slidenum">
              <a:rPr lang="en-US" smtClean="0"/>
              <a:t>8</a:t>
            </a:fld>
            <a:endParaRPr lang="en-US"/>
          </a:p>
        </p:txBody>
      </p:sp>
    </p:spTree>
    <p:extLst>
      <p:ext uri="{BB962C8B-B14F-4D97-AF65-F5344CB8AC3E}">
        <p14:creationId xmlns:p14="http://schemas.microsoft.com/office/powerpoint/2010/main" val="4057854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Source:</a:t>
            </a:r>
            <a:r>
              <a:rPr lang="en-US" b="0" baseline="0" dirty="0"/>
              <a:t> DNV-GL, Recommended Practice, </a:t>
            </a:r>
            <a:r>
              <a:rPr lang="en-US" sz="1200" b="0" i="0" u="none" strike="noStrike" kern="1200" baseline="0" dirty="0">
                <a:solidFill>
                  <a:schemeClr val="tx1"/>
                </a:solidFill>
                <a:latin typeface="+mn-lt"/>
                <a:ea typeface="+mn-ea"/>
                <a:cs typeface="+mn-cs"/>
              </a:rPr>
              <a:t>Safety, operation and performance of grid-connected energy storage systems, Edition December 2015</a:t>
            </a:r>
            <a:endParaRPr lang="en-US" b="0" dirty="0"/>
          </a:p>
        </p:txBody>
      </p:sp>
      <p:sp>
        <p:nvSpPr>
          <p:cNvPr id="4" name="Slide Number Placeholder 3"/>
          <p:cNvSpPr>
            <a:spLocks noGrp="1"/>
          </p:cNvSpPr>
          <p:nvPr>
            <p:ph type="sldNum" sz="quarter" idx="10"/>
          </p:nvPr>
        </p:nvSpPr>
        <p:spPr/>
        <p:txBody>
          <a:bodyPr/>
          <a:lstStyle/>
          <a:p>
            <a:fld id="{7009DF53-F635-4C4E-85B2-80A5446A0635}" type="slidenum">
              <a:rPr lang="en-US" smtClean="0"/>
              <a:t>36</a:t>
            </a:fld>
            <a:endParaRPr lang="en-US"/>
          </a:p>
        </p:txBody>
      </p:sp>
    </p:spTree>
    <p:extLst>
      <p:ext uri="{BB962C8B-B14F-4D97-AF65-F5344CB8AC3E}">
        <p14:creationId xmlns:p14="http://schemas.microsoft.com/office/powerpoint/2010/main" val="927783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Source:</a:t>
            </a:r>
            <a:r>
              <a:rPr lang="en-US" b="0" baseline="0" dirty="0"/>
              <a:t> DNV-GL, Recommended Practice, </a:t>
            </a:r>
            <a:r>
              <a:rPr lang="en-US" sz="1200" b="0" i="0" u="none" strike="noStrike" kern="1200" baseline="0" dirty="0">
                <a:solidFill>
                  <a:schemeClr val="tx1"/>
                </a:solidFill>
                <a:latin typeface="+mn-lt"/>
                <a:ea typeface="+mn-ea"/>
                <a:cs typeface="+mn-cs"/>
              </a:rPr>
              <a:t>Safety, operation and performance of grid-connected energy storage systems, Edition December 2015</a:t>
            </a:r>
          </a:p>
          <a:p>
            <a:r>
              <a:rPr lang="en-US" sz="1200" b="0" i="0" u="none" strike="noStrike" kern="1200" baseline="0" dirty="0">
                <a:solidFill>
                  <a:schemeClr val="tx1"/>
                </a:solidFill>
                <a:latin typeface="+mn-lt"/>
                <a:ea typeface="+mn-ea"/>
                <a:cs typeface="+mn-cs"/>
              </a:rPr>
              <a:t>Source: Battery University/Cadex</a:t>
            </a:r>
            <a:endParaRPr lang="en-US" b="0" dirty="0"/>
          </a:p>
        </p:txBody>
      </p:sp>
      <p:sp>
        <p:nvSpPr>
          <p:cNvPr id="4" name="Slide Number Placeholder 3"/>
          <p:cNvSpPr>
            <a:spLocks noGrp="1"/>
          </p:cNvSpPr>
          <p:nvPr>
            <p:ph type="sldNum" sz="quarter" idx="10"/>
          </p:nvPr>
        </p:nvSpPr>
        <p:spPr/>
        <p:txBody>
          <a:bodyPr/>
          <a:lstStyle/>
          <a:p>
            <a:fld id="{7009DF53-F635-4C4E-85B2-80A5446A0635}" type="slidenum">
              <a:rPr lang="en-US" smtClean="0"/>
              <a:t>37</a:t>
            </a:fld>
            <a:endParaRPr lang="en-US"/>
          </a:p>
        </p:txBody>
      </p:sp>
    </p:spTree>
    <p:extLst>
      <p:ext uri="{BB962C8B-B14F-4D97-AF65-F5344CB8AC3E}">
        <p14:creationId xmlns:p14="http://schemas.microsoft.com/office/powerpoint/2010/main" val="2118807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09DF53-F635-4C4E-85B2-80A5446A0635}" type="slidenum">
              <a:rPr lang="en-US" smtClean="0"/>
              <a:t>46</a:t>
            </a:fld>
            <a:endParaRPr lang="en-US"/>
          </a:p>
        </p:txBody>
      </p:sp>
    </p:spTree>
    <p:extLst>
      <p:ext uri="{BB962C8B-B14F-4D97-AF65-F5344CB8AC3E}">
        <p14:creationId xmlns:p14="http://schemas.microsoft.com/office/powerpoint/2010/main" val="2696156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 IEEE 1657</a:t>
            </a:r>
          </a:p>
          <a:p>
            <a:endParaRPr lang="en-US" dirty="0"/>
          </a:p>
          <a:p>
            <a:r>
              <a:rPr lang="en-US" dirty="0"/>
              <a:t>[1] : https://encrypted-tbn2.gstatic.com/shopping?q=tbn:ANd9GcTbI9PyEz4opr9YBcc-vHpF7k-CRta_jp8XDOTg43GKynePHfM&amp;usqp=CAE</a:t>
            </a:r>
          </a:p>
          <a:p>
            <a:r>
              <a:rPr lang="en-US" dirty="0"/>
              <a:t>[2] : https://images-na.ssl-images-amazon.com/images/I/41hN6dJ99fL._SY355_.jpg</a:t>
            </a:r>
          </a:p>
        </p:txBody>
      </p:sp>
      <p:sp>
        <p:nvSpPr>
          <p:cNvPr id="4" name="Slide Number Placeholder 3"/>
          <p:cNvSpPr>
            <a:spLocks noGrp="1"/>
          </p:cNvSpPr>
          <p:nvPr>
            <p:ph type="sldNum" sz="quarter" idx="10"/>
          </p:nvPr>
        </p:nvSpPr>
        <p:spPr/>
        <p:txBody>
          <a:bodyPr/>
          <a:lstStyle/>
          <a:p>
            <a:fld id="{7009DF53-F635-4C4E-85B2-80A5446A0635}" type="slidenum">
              <a:rPr lang="en-US" smtClean="0"/>
              <a:t>47</a:t>
            </a:fld>
            <a:endParaRPr lang="en-US"/>
          </a:p>
        </p:txBody>
      </p:sp>
    </p:spTree>
    <p:extLst>
      <p:ext uri="{BB962C8B-B14F-4D97-AF65-F5344CB8AC3E}">
        <p14:creationId xmlns:p14="http://schemas.microsoft.com/office/powerpoint/2010/main" val="1573631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:https://guideimg.alibaba.com/images/shop/2016/08/06/46/mapa-chemzoil-nl-339-neoprene-heavyweight-glove-chemical-resistant-0.050-thickness-14-length-size-10-black-case-of-6-pai_22910346.jpeg</a:t>
            </a:r>
          </a:p>
          <a:p>
            <a:r>
              <a:rPr lang="en-US" dirty="0"/>
              <a:t>[2] : http://www.cablejoints.co.uk/images/gallery/uploads/1379675382_Insulating%20Gloves.jpg</a:t>
            </a:r>
          </a:p>
        </p:txBody>
      </p:sp>
      <p:sp>
        <p:nvSpPr>
          <p:cNvPr id="4" name="Slide Number Placeholder 3"/>
          <p:cNvSpPr>
            <a:spLocks noGrp="1"/>
          </p:cNvSpPr>
          <p:nvPr>
            <p:ph type="sldNum" sz="quarter" idx="10"/>
          </p:nvPr>
        </p:nvSpPr>
        <p:spPr/>
        <p:txBody>
          <a:bodyPr/>
          <a:lstStyle/>
          <a:p>
            <a:fld id="{7009DF53-F635-4C4E-85B2-80A5446A0635}" type="slidenum">
              <a:rPr lang="en-US" smtClean="0"/>
              <a:t>48</a:t>
            </a:fld>
            <a:endParaRPr lang="en-US"/>
          </a:p>
        </p:txBody>
      </p:sp>
    </p:spTree>
    <p:extLst>
      <p:ext uri="{BB962C8B-B14F-4D97-AF65-F5344CB8AC3E}">
        <p14:creationId xmlns:p14="http://schemas.microsoft.com/office/powerpoint/2010/main" val="21599113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Ansell Occupational Health Care - Chemical Resistance Guide – 7</a:t>
            </a:r>
            <a:r>
              <a:rPr lang="en-US" baseline="30000" dirty="0"/>
              <a:t>th</a:t>
            </a:r>
            <a:r>
              <a:rPr lang="en-US" dirty="0"/>
              <a:t> Edition</a:t>
            </a:r>
          </a:p>
        </p:txBody>
      </p:sp>
      <p:sp>
        <p:nvSpPr>
          <p:cNvPr id="4" name="Slide Number Placeholder 3"/>
          <p:cNvSpPr>
            <a:spLocks noGrp="1"/>
          </p:cNvSpPr>
          <p:nvPr>
            <p:ph type="sldNum" sz="quarter" idx="10"/>
          </p:nvPr>
        </p:nvSpPr>
        <p:spPr/>
        <p:txBody>
          <a:bodyPr/>
          <a:lstStyle/>
          <a:p>
            <a:fld id="{7009DF53-F635-4C4E-85B2-80A5446A0635}" type="slidenum">
              <a:rPr lang="en-US" smtClean="0"/>
              <a:t>49</a:t>
            </a:fld>
            <a:endParaRPr lang="en-US"/>
          </a:p>
        </p:txBody>
      </p:sp>
    </p:spTree>
    <p:extLst>
      <p:ext uri="{BB962C8B-B14F-4D97-AF65-F5344CB8AC3E}">
        <p14:creationId xmlns:p14="http://schemas.microsoft.com/office/powerpoint/2010/main" val="1368540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IEEE  PPE</a:t>
            </a:r>
            <a:r>
              <a:rPr lang="en-US" baseline="0" dirty="0"/>
              <a:t> Flow Chart</a:t>
            </a:r>
            <a:endParaRPr lang="en-US" dirty="0"/>
          </a:p>
        </p:txBody>
      </p:sp>
      <p:sp>
        <p:nvSpPr>
          <p:cNvPr id="4" name="Slide Number Placeholder 3"/>
          <p:cNvSpPr>
            <a:spLocks noGrp="1"/>
          </p:cNvSpPr>
          <p:nvPr>
            <p:ph type="sldNum" sz="quarter" idx="10"/>
          </p:nvPr>
        </p:nvSpPr>
        <p:spPr/>
        <p:txBody>
          <a:bodyPr/>
          <a:lstStyle/>
          <a:p>
            <a:fld id="{7009DF53-F635-4C4E-85B2-80A5446A0635}" type="slidenum">
              <a:rPr lang="en-US" smtClean="0"/>
              <a:t>51</a:t>
            </a:fld>
            <a:endParaRPr lang="en-US"/>
          </a:p>
        </p:txBody>
      </p:sp>
    </p:spTree>
    <p:extLst>
      <p:ext uri="{BB962C8B-B14F-4D97-AF65-F5344CB8AC3E}">
        <p14:creationId xmlns:p14="http://schemas.microsoft.com/office/powerpoint/2010/main" val="14075982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IEEE  PPE</a:t>
            </a:r>
            <a:r>
              <a:rPr lang="en-US" baseline="0" dirty="0"/>
              <a:t> Flow Chart</a:t>
            </a:r>
            <a:endParaRPr lang="en-US" dirty="0"/>
          </a:p>
        </p:txBody>
      </p:sp>
      <p:sp>
        <p:nvSpPr>
          <p:cNvPr id="4" name="Slide Number Placeholder 3"/>
          <p:cNvSpPr>
            <a:spLocks noGrp="1"/>
          </p:cNvSpPr>
          <p:nvPr>
            <p:ph type="sldNum" sz="quarter" idx="10"/>
          </p:nvPr>
        </p:nvSpPr>
        <p:spPr/>
        <p:txBody>
          <a:bodyPr/>
          <a:lstStyle/>
          <a:p>
            <a:fld id="{7009DF53-F635-4C4E-85B2-80A5446A0635}" type="slidenum">
              <a:rPr lang="en-US" smtClean="0"/>
              <a:t>52</a:t>
            </a:fld>
            <a:endParaRPr lang="en-US"/>
          </a:p>
        </p:txBody>
      </p:sp>
    </p:spTree>
    <p:extLst>
      <p:ext uri="{BB962C8B-B14F-4D97-AF65-F5344CB8AC3E}">
        <p14:creationId xmlns:p14="http://schemas.microsoft.com/office/powerpoint/2010/main" val="18723791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a:t>
            </a:r>
            <a:r>
              <a:rPr lang="en-US" baseline="0" dirty="0"/>
              <a:t> IEEE </a:t>
            </a:r>
            <a:r>
              <a:rPr lang="en-US" baseline="0" dirty="0" err="1"/>
              <a:t>Std</a:t>
            </a:r>
            <a:r>
              <a:rPr lang="en-US" baseline="0" dirty="0"/>
              <a:t> 1187, page no.34</a:t>
            </a:r>
            <a:endParaRPr lang="en-US" dirty="0"/>
          </a:p>
          <a:p>
            <a:endParaRPr lang="en-US" dirty="0"/>
          </a:p>
        </p:txBody>
      </p:sp>
      <p:sp>
        <p:nvSpPr>
          <p:cNvPr id="4" name="Slide Number Placeholder 3"/>
          <p:cNvSpPr>
            <a:spLocks noGrp="1"/>
          </p:cNvSpPr>
          <p:nvPr>
            <p:ph type="sldNum" sz="quarter" idx="10"/>
          </p:nvPr>
        </p:nvSpPr>
        <p:spPr/>
        <p:txBody>
          <a:bodyPr/>
          <a:lstStyle/>
          <a:p>
            <a:fld id="{7009DF53-F635-4C4E-85B2-80A5446A0635}" type="slidenum">
              <a:rPr lang="en-US" smtClean="0"/>
              <a:t>53</a:t>
            </a:fld>
            <a:endParaRPr lang="en-US"/>
          </a:p>
        </p:txBody>
      </p:sp>
    </p:spTree>
    <p:extLst>
      <p:ext uri="{BB962C8B-B14F-4D97-AF65-F5344CB8AC3E}">
        <p14:creationId xmlns:p14="http://schemas.microsoft.com/office/powerpoint/2010/main" val="7531830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IEEE  PPE</a:t>
            </a:r>
            <a:r>
              <a:rPr lang="en-US" baseline="0" dirty="0"/>
              <a:t> Flow Chart</a:t>
            </a:r>
            <a:endParaRPr lang="en-US" dirty="0"/>
          </a:p>
        </p:txBody>
      </p:sp>
      <p:sp>
        <p:nvSpPr>
          <p:cNvPr id="4" name="Slide Number Placeholder 3"/>
          <p:cNvSpPr>
            <a:spLocks noGrp="1"/>
          </p:cNvSpPr>
          <p:nvPr>
            <p:ph type="sldNum" sz="quarter" idx="10"/>
          </p:nvPr>
        </p:nvSpPr>
        <p:spPr/>
        <p:txBody>
          <a:bodyPr/>
          <a:lstStyle/>
          <a:p>
            <a:fld id="{7009DF53-F635-4C4E-85B2-80A5446A0635}" type="slidenum">
              <a:rPr lang="en-US" smtClean="0"/>
              <a:t>54</a:t>
            </a:fld>
            <a:endParaRPr lang="en-US"/>
          </a:p>
        </p:txBody>
      </p:sp>
    </p:spTree>
    <p:extLst>
      <p:ext uri="{BB962C8B-B14F-4D97-AF65-F5344CB8AC3E}">
        <p14:creationId xmlns:p14="http://schemas.microsoft.com/office/powerpoint/2010/main" val="2792664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p>
          <a:p>
            <a:r>
              <a:rPr lang="en-US" dirty="0"/>
              <a:t>[1] : http://www.aa1car.com/library/battery_exploded.jpg</a:t>
            </a:r>
          </a:p>
          <a:p>
            <a:endParaRPr lang="en-US" dirty="0"/>
          </a:p>
        </p:txBody>
      </p:sp>
      <p:sp>
        <p:nvSpPr>
          <p:cNvPr id="4" name="Slide Number Placeholder 3"/>
          <p:cNvSpPr>
            <a:spLocks noGrp="1"/>
          </p:cNvSpPr>
          <p:nvPr>
            <p:ph type="sldNum" sz="quarter" idx="10"/>
          </p:nvPr>
        </p:nvSpPr>
        <p:spPr/>
        <p:txBody>
          <a:bodyPr/>
          <a:lstStyle/>
          <a:p>
            <a:fld id="{7009DF53-F635-4C4E-85B2-80A5446A0635}" type="slidenum">
              <a:rPr lang="en-US" smtClean="0"/>
              <a:t>9</a:t>
            </a:fld>
            <a:endParaRPr lang="en-US"/>
          </a:p>
        </p:txBody>
      </p:sp>
    </p:spTree>
    <p:extLst>
      <p:ext uri="{BB962C8B-B14F-4D97-AF65-F5344CB8AC3E}">
        <p14:creationId xmlns:p14="http://schemas.microsoft.com/office/powerpoint/2010/main" val="7162754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a:t>
            </a:r>
            <a:r>
              <a:rPr lang="en-US" baseline="0" dirty="0"/>
              <a:t>: Arc Rated</a:t>
            </a:r>
          </a:p>
          <a:p>
            <a:r>
              <a:rPr lang="en-US" baseline="0" dirty="0"/>
              <a:t>Source: https://energy.gov/sites/prod/files/2016/03/f30/DOE-HDBK-1092-2013.pdf</a:t>
            </a:r>
          </a:p>
        </p:txBody>
      </p:sp>
      <p:sp>
        <p:nvSpPr>
          <p:cNvPr id="4" name="Slide Number Placeholder 3"/>
          <p:cNvSpPr>
            <a:spLocks noGrp="1"/>
          </p:cNvSpPr>
          <p:nvPr>
            <p:ph type="sldNum" sz="quarter" idx="10"/>
          </p:nvPr>
        </p:nvSpPr>
        <p:spPr/>
        <p:txBody>
          <a:bodyPr/>
          <a:lstStyle/>
          <a:p>
            <a:fld id="{7009DF53-F635-4C4E-85B2-80A5446A0635}" type="slidenum">
              <a:rPr lang="en-US" smtClean="0"/>
              <a:t>55</a:t>
            </a:fld>
            <a:endParaRPr lang="en-US"/>
          </a:p>
        </p:txBody>
      </p:sp>
    </p:spTree>
    <p:extLst>
      <p:ext uri="{BB962C8B-B14F-4D97-AF65-F5344CB8AC3E}">
        <p14:creationId xmlns:p14="http://schemas.microsoft.com/office/powerpoint/2010/main" val="32763592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 IEEE 1657</a:t>
            </a:r>
          </a:p>
          <a:p>
            <a:endParaRPr lang="en-US" dirty="0"/>
          </a:p>
          <a:p>
            <a:r>
              <a:rPr lang="en-US" dirty="0"/>
              <a:t>[1] : https://encrypted-tbn1.gstatic.com/shopping?q=tbn:ANd9GcTq0lya3q7EZaXRiq8HlN4UDR7saqJql_6pOGZBkrSysV33isY1&amp;usqp=CAE</a:t>
            </a:r>
          </a:p>
          <a:p>
            <a:r>
              <a:rPr lang="en-US" dirty="0"/>
              <a:t>[2] : https://encrypted-tbn1.gstatic.com/shopping?q=tbn:ANd9GcSDm-LVMUkCrVJvn0E5D8BzGaWvnWA6gq1pd8WRXnX5zhMP0qbLq1tsfuanMQSdK-y0jFGANDs4&amp;usqp=CAE</a:t>
            </a:r>
          </a:p>
        </p:txBody>
      </p:sp>
      <p:sp>
        <p:nvSpPr>
          <p:cNvPr id="4" name="Slide Number Placeholder 3"/>
          <p:cNvSpPr>
            <a:spLocks noGrp="1"/>
          </p:cNvSpPr>
          <p:nvPr>
            <p:ph type="sldNum" sz="quarter" idx="10"/>
          </p:nvPr>
        </p:nvSpPr>
        <p:spPr/>
        <p:txBody>
          <a:bodyPr/>
          <a:lstStyle/>
          <a:p>
            <a:fld id="{7009DF53-F635-4C4E-85B2-80A5446A0635}" type="slidenum">
              <a:rPr lang="en-US" smtClean="0"/>
              <a:t>56</a:t>
            </a:fld>
            <a:endParaRPr lang="en-US"/>
          </a:p>
        </p:txBody>
      </p:sp>
    </p:spTree>
    <p:extLst>
      <p:ext uri="{BB962C8B-B14F-4D97-AF65-F5344CB8AC3E}">
        <p14:creationId xmlns:p14="http://schemas.microsoft.com/office/powerpoint/2010/main" val="28271398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http://www.alsco.com.au/wp-content/uploads/2014/02/alsco-eyewash-station-application.png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009DF53-F635-4C4E-85B2-80A5446A0635}" type="slidenum">
              <a:rPr lang="en-US" smtClean="0"/>
              <a:t>57</a:t>
            </a:fld>
            <a:endParaRPr lang="en-US"/>
          </a:p>
        </p:txBody>
      </p:sp>
    </p:spTree>
    <p:extLst>
      <p:ext uri="{BB962C8B-B14F-4D97-AF65-F5344CB8AC3E}">
        <p14:creationId xmlns:p14="http://schemas.microsoft.com/office/powerpoint/2010/main" val="27840344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Precautions should be taken to protect personnel with the proper safety equipment when working with batteries and electrolyte. See the following list of recommended equipment to be kept on hand (for use by trained, authorized personnel only):</a:t>
            </a:r>
          </a:p>
          <a:p>
            <a:pPr lvl="0"/>
            <a:r>
              <a:rPr lang="en-US" sz="1200" kern="1200" dirty="0">
                <a:solidFill>
                  <a:schemeClr val="tx1"/>
                </a:solidFill>
                <a:effectLst/>
                <a:latin typeface="+mn-lt"/>
                <a:ea typeface="+mn-ea"/>
                <a:cs typeface="+mn-cs"/>
              </a:rPr>
              <a:t>-Chemical goggles and face shield</a:t>
            </a:r>
          </a:p>
          <a:p>
            <a:pPr lvl="0"/>
            <a:r>
              <a:rPr lang="en-US" sz="1200" kern="1200" dirty="0">
                <a:solidFill>
                  <a:schemeClr val="tx1"/>
                </a:solidFill>
                <a:effectLst/>
                <a:latin typeface="+mn-lt"/>
                <a:ea typeface="+mn-ea"/>
                <a:cs typeface="+mn-cs"/>
              </a:rPr>
              <a:t>-Chemically resistant apron</a:t>
            </a:r>
          </a:p>
          <a:p>
            <a:pPr lvl="0"/>
            <a:r>
              <a:rPr lang="en-US" sz="1200" kern="1200" dirty="0">
                <a:solidFill>
                  <a:schemeClr val="tx1"/>
                </a:solidFill>
                <a:effectLst/>
                <a:latin typeface="+mn-lt"/>
                <a:ea typeface="+mn-ea"/>
                <a:cs typeface="+mn-cs"/>
              </a:rPr>
              <a:t>-Chemically resistant gloves and sleeves</a:t>
            </a:r>
          </a:p>
          <a:p>
            <a:pPr lvl="0"/>
            <a:r>
              <a:rPr lang="en-US" sz="1200" kern="1200" dirty="0">
                <a:solidFill>
                  <a:schemeClr val="tx1"/>
                </a:solidFill>
                <a:effectLst/>
                <a:latin typeface="+mn-lt"/>
                <a:ea typeface="+mn-ea"/>
                <a:cs typeface="+mn-cs"/>
              </a:rPr>
              <a:t>-Chemically resistant boots or overshoes</a:t>
            </a:r>
          </a:p>
          <a:p>
            <a:pPr lvl="0"/>
            <a:r>
              <a:rPr lang="en-US" sz="1200" kern="1200" dirty="0">
                <a:solidFill>
                  <a:schemeClr val="tx1"/>
                </a:solidFill>
                <a:effectLst/>
                <a:latin typeface="+mn-lt"/>
                <a:ea typeface="+mn-ea"/>
                <a:cs typeface="+mn-cs"/>
              </a:rPr>
              <a:t>-Portable or stationary water facilities for rinsing eyes and skin in case of contact with electrolyte</a:t>
            </a:r>
          </a:p>
          <a:p>
            <a:pPr lvl="0"/>
            <a:r>
              <a:rPr lang="en-US" sz="1200" kern="1200" dirty="0">
                <a:solidFill>
                  <a:schemeClr val="tx1"/>
                </a:solidFill>
                <a:effectLst/>
                <a:latin typeface="+mn-lt"/>
                <a:ea typeface="+mn-ea"/>
                <a:cs typeface="+mn-cs"/>
              </a:rPr>
              <a:t>(the use of pH-buffered neutralizing eyewash solution is recommended)</a:t>
            </a:r>
          </a:p>
          <a:p>
            <a:pPr lvl="0"/>
            <a:r>
              <a:rPr lang="en-US" sz="1200" kern="1200" dirty="0">
                <a:solidFill>
                  <a:schemeClr val="tx1"/>
                </a:solidFill>
                <a:effectLst/>
                <a:latin typeface="+mn-lt"/>
                <a:ea typeface="+mn-ea"/>
                <a:cs typeface="+mn-cs"/>
              </a:rPr>
              <a:t>-Air-purifying respirators for electrolyte vapors and mist</a:t>
            </a:r>
          </a:p>
          <a:p>
            <a:pPr lvl="0"/>
            <a:r>
              <a:rPr lang="en-US" sz="1200" kern="1200" dirty="0">
                <a:solidFill>
                  <a:schemeClr val="tx1"/>
                </a:solidFill>
                <a:effectLst/>
                <a:latin typeface="+mn-lt"/>
                <a:ea typeface="+mn-ea"/>
                <a:cs typeface="+mn-cs"/>
              </a:rPr>
              <a:t>-Absorption material, neutralization material, or a combination of the two</a:t>
            </a:r>
          </a:p>
          <a:p>
            <a:pPr lvl="0"/>
            <a:r>
              <a:rPr lang="en-US" sz="1200" kern="1200" dirty="0">
                <a:solidFill>
                  <a:schemeClr val="tx1"/>
                </a:solidFill>
                <a:effectLst/>
                <a:latin typeface="+mn-lt"/>
                <a:ea typeface="+mn-ea"/>
                <a:cs typeface="+mn-cs"/>
              </a:rPr>
              <a:t>-“Flat-head” or “flat-nose” shovel4</a:t>
            </a:r>
          </a:p>
          <a:p>
            <a:pPr lvl="0"/>
            <a:r>
              <a:rPr lang="en-US" sz="1200" kern="1200" dirty="0">
                <a:solidFill>
                  <a:schemeClr val="tx1"/>
                </a:solidFill>
                <a:effectLst/>
                <a:latin typeface="+mn-lt"/>
                <a:ea typeface="+mn-ea"/>
                <a:cs typeface="+mn-cs"/>
              </a:rPr>
              <a:t>-Brush</a:t>
            </a:r>
          </a:p>
          <a:p>
            <a:pPr lvl="0"/>
            <a:r>
              <a:rPr lang="en-US" sz="1200" kern="1200" dirty="0">
                <a:solidFill>
                  <a:schemeClr val="tx1"/>
                </a:solidFill>
                <a:effectLst/>
                <a:latin typeface="+mn-lt"/>
                <a:ea typeface="+mn-ea"/>
                <a:cs typeface="+mn-cs"/>
              </a:rPr>
              <a:t>-Chemically resistant container to safely store materials until proper disposal</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Eye protection (chemical goggles and face shield) is of particular concern, as both sulfuric acid and potassium hydroxide may permanently damage the eyes. Portable or permanent eyewash stations (including safety boards with buffered solution bottles) and/or showers are required by IEEE standards relating to the installation and maintenance of lead-acid and Ni-Cd batteries (see IEEE </a:t>
            </a:r>
            <a:r>
              <a:rPr lang="en-US" sz="1200" kern="1200" dirty="0" err="1">
                <a:solidFill>
                  <a:schemeClr val="tx1"/>
                </a:solidFill>
                <a:effectLst/>
                <a:latin typeface="+mn-lt"/>
                <a:ea typeface="+mn-ea"/>
                <a:cs typeface="+mn-cs"/>
              </a:rPr>
              <a:t>Std</a:t>
            </a:r>
            <a:r>
              <a:rPr lang="en-US" sz="1200" kern="1200" dirty="0">
                <a:solidFill>
                  <a:schemeClr val="tx1"/>
                </a:solidFill>
                <a:effectLst/>
                <a:latin typeface="+mn-lt"/>
                <a:ea typeface="+mn-ea"/>
                <a:cs typeface="+mn-cs"/>
              </a:rPr>
              <a:t> 450, IEEE </a:t>
            </a:r>
            <a:r>
              <a:rPr lang="en-US" sz="1200" kern="1200" dirty="0" err="1">
                <a:solidFill>
                  <a:schemeClr val="tx1"/>
                </a:solidFill>
                <a:effectLst/>
                <a:latin typeface="+mn-lt"/>
                <a:ea typeface="+mn-ea"/>
                <a:cs typeface="+mn-cs"/>
              </a:rPr>
              <a:t>Std</a:t>
            </a:r>
            <a:r>
              <a:rPr lang="en-US" sz="1200" kern="1200" dirty="0">
                <a:solidFill>
                  <a:schemeClr val="tx1"/>
                </a:solidFill>
                <a:effectLst/>
                <a:latin typeface="+mn-lt"/>
                <a:ea typeface="+mn-ea"/>
                <a:cs typeface="+mn-cs"/>
              </a:rPr>
              <a:t> 484, and IEEE </a:t>
            </a:r>
            <a:r>
              <a:rPr lang="en-US" sz="1200" kern="1200" dirty="0" err="1">
                <a:solidFill>
                  <a:schemeClr val="tx1"/>
                </a:solidFill>
                <a:effectLst/>
                <a:latin typeface="+mn-lt"/>
                <a:ea typeface="+mn-ea"/>
                <a:cs typeface="+mn-cs"/>
              </a:rPr>
              <a:t>Std</a:t>
            </a:r>
            <a:r>
              <a:rPr lang="en-US" sz="1200" kern="1200" dirty="0">
                <a:solidFill>
                  <a:schemeClr val="tx1"/>
                </a:solidFill>
                <a:effectLst/>
                <a:latin typeface="+mn-lt"/>
                <a:ea typeface="+mn-ea"/>
                <a:cs typeface="+mn-cs"/>
              </a:rPr>
              <a:t> 11066 ). Rinsing each affected eye with copious amounts of water is the appropriate first aid. For potassium hydroxide, a pH-buffered solution is necessary in addition to flushing with water.</a:t>
            </a:r>
          </a:p>
          <a:p>
            <a:r>
              <a:rPr lang="en-US" sz="1200" kern="1200" dirty="0">
                <a:solidFill>
                  <a:schemeClr val="tx1"/>
                </a:solidFill>
                <a:effectLst/>
                <a:latin typeface="+mn-lt"/>
                <a:ea typeface="+mn-ea"/>
                <a:cs typeface="+mn-cs"/>
              </a:rPr>
              <a:t>Electrolyte vapors may be in the air, especially if spread by firefighting, or by exothermic neutralizing reactions. Air-purifying respirators for personnel are recommended to protect the internal membranes of the eyes, nose, throat, and lungs.</a:t>
            </a:r>
          </a:p>
          <a:p>
            <a:endParaRPr lang="en-US" baseline="0" dirty="0"/>
          </a:p>
        </p:txBody>
      </p:sp>
      <p:sp>
        <p:nvSpPr>
          <p:cNvPr id="4" name="Slide Number Placeholder 3"/>
          <p:cNvSpPr>
            <a:spLocks noGrp="1"/>
          </p:cNvSpPr>
          <p:nvPr>
            <p:ph type="sldNum" sz="quarter" idx="10"/>
          </p:nvPr>
        </p:nvSpPr>
        <p:spPr/>
        <p:txBody>
          <a:bodyPr/>
          <a:lstStyle/>
          <a:p>
            <a:fld id="{7009DF53-F635-4C4E-85B2-80A5446A0635}" type="slidenum">
              <a:rPr lang="en-US" smtClean="0"/>
              <a:t>58</a:t>
            </a:fld>
            <a:endParaRPr lang="en-US"/>
          </a:p>
        </p:txBody>
      </p:sp>
    </p:spTree>
    <p:extLst>
      <p:ext uri="{BB962C8B-B14F-4D97-AF65-F5344CB8AC3E}">
        <p14:creationId xmlns:p14="http://schemas.microsoft.com/office/powerpoint/2010/main" val="37793100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IEEE 1657</a:t>
            </a:r>
          </a:p>
          <a:p>
            <a:r>
              <a:rPr lang="en-US" dirty="0"/>
              <a:t>[1] :https://www.convergencetraining.com/Images/Courses/safety-shower-eye-wash--two.jpg</a:t>
            </a:r>
          </a:p>
        </p:txBody>
      </p:sp>
      <p:sp>
        <p:nvSpPr>
          <p:cNvPr id="4" name="Slide Number Placeholder 3"/>
          <p:cNvSpPr>
            <a:spLocks noGrp="1"/>
          </p:cNvSpPr>
          <p:nvPr>
            <p:ph type="sldNum" sz="quarter" idx="10"/>
          </p:nvPr>
        </p:nvSpPr>
        <p:spPr/>
        <p:txBody>
          <a:bodyPr/>
          <a:lstStyle/>
          <a:p>
            <a:fld id="{7009DF53-F635-4C4E-85B2-80A5446A0635}" type="slidenum">
              <a:rPr lang="en-US" smtClean="0"/>
              <a:t>59</a:t>
            </a:fld>
            <a:endParaRPr lang="en-US"/>
          </a:p>
        </p:txBody>
      </p:sp>
    </p:spTree>
    <p:extLst>
      <p:ext uri="{BB962C8B-B14F-4D97-AF65-F5344CB8AC3E}">
        <p14:creationId xmlns:p14="http://schemas.microsoft.com/office/powerpoint/2010/main" val="21694277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a:t>
            </a:r>
            <a:r>
              <a:rPr lang="en-US" baseline="0" dirty="0"/>
              <a:t> sure you review the MSDS for eye contact emergencies and have a suitable eyewash stand close by. </a:t>
            </a:r>
          </a:p>
          <a:p>
            <a:endParaRPr lang="en-US" baseline="0" dirty="0"/>
          </a:p>
          <a:p>
            <a:r>
              <a:rPr lang="en-US" baseline="0" dirty="0"/>
              <a:t>The left picture is a permanent eye wash basin and the right is a portable kit. </a:t>
            </a:r>
            <a:endParaRPr lang="en-US" dirty="0"/>
          </a:p>
        </p:txBody>
      </p:sp>
      <p:sp>
        <p:nvSpPr>
          <p:cNvPr id="4" name="Slide Number Placeholder 3"/>
          <p:cNvSpPr>
            <a:spLocks noGrp="1"/>
          </p:cNvSpPr>
          <p:nvPr>
            <p:ph type="sldNum" sz="quarter" idx="10"/>
          </p:nvPr>
        </p:nvSpPr>
        <p:spPr/>
        <p:txBody>
          <a:bodyPr/>
          <a:lstStyle/>
          <a:p>
            <a:fld id="{7009DF53-F635-4C4E-85B2-80A5446A0635}" type="slidenum">
              <a:rPr lang="en-US" smtClean="0"/>
              <a:t>60</a:t>
            </a:fld>
            <a:endParaRPr lang="en-US"/>
          </a:p>
        </p:txBody>
      </p:sp>
    </p:spTree>
    <p:extLst>
      <p:ext uri="{BB962C8B-B14F-4D97-AF65-F5344CB8AC3E}">
        <p14:creationId xmlns:p14="http://schemas.microsoft.com/office/powerpoint/2010/main" val="24006306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a:t>
            </a:r>
            <a:r>
              <a:rPr lang="en-US" baseline="0" dirty="0"/>
              <a:t> sure you review the MSDS for eye contact emergencies and have a suitable eyewash stand close by. </a:t>
            </a:r>
            <a:endParaRPr lang="en-US" dirty="0"/>
          </a:p>
        </p:txBody>
      </p:sp>
      <p:sp>
        <p:nvSpPr>
          <p:cNvPr id="4" name="Slide Number Placeholder 3"/>
          <p:cNvSpPr>
            <a:spLocks noGrp="1"/>
          </p:cNvSpPr>
          <p:nvPr>
            <p:ph type="sldNum" sz="quarter" idx="10"/>
          </p:nvPr>
        </p:nvSpPr>
        <p:spPr/>
        <p:txBody>
          <a:bodyPr/>
          <a:lstStyle/>
          <a:p>
            <a:fld id="{7009DF53-F635-4C4E-85B2-80A5446A0635}" type="slidenum">
              <a:rPr lang="en-US" smtClean="0"/>
              <a:t>61</a:t>
            </a:fld>
            <a:endParaRPr lang="en-US"/>
          </a:p>
        </p:txBody>
      </p:sp>
    </p:spTree>
    <p:extLst>
      <p:ext uri="{BB962C8B-B14F-4D97-AF65-F5344CB8AC3E}">
        <p14:creationId xmlns:p14="http://schemas.microsoft.com/office/powerpoint/2010/main" val="40026271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IEEE  PPE</a:t>
            </a:r>
            <a:r>
              <a:rPr lang="en-US" baseline="0" dirty="0"/>
              <a:t> Flow Chart</a:t>
            </a:r>
            <a:endParaRPr lang="en-US" dirty="0"/>
          </a:p>
        </p:txBody>
      </p:sp>
      <p:sp>
        <p:nvSpPr>
          <p:cNvPr id="4" name="Slide Number Placeholder 3"/>
          <p:cNvSpPr>
            <a:spLocks noGrp="1"/>
          </p:cNvSpPr>
          <p:nvPr>
            <p:ph type="sldNum" sz="quarter" idx="10"/>
          </p:nvPr>
        </p:nvSpPr>
        <p:spPr/>
        <p:txBody>
          <a:bodyPr/>
          <a:lstStyle/>
          <a:p>
            <a:fld id="{7009DF53-F635-4C4E-85B2-80A5446A0635}" type="slidenum">
              <a:rPr lang="en-US" smtClean="0"/>
              <a:t>62</a:t>
            </a:fld>
            <a:endParaRPr lang="en-US"/>
          </a:p>
        </p:txBody>
      </p:sp>
    </p:spTree>
    <p:extLst>
      <p:ext uri="{BB962C8B-B14F-4D97-AF65-F5344CB8AC3E}">
        <p14:creationId xmlns:p14="http://schemas.microsoft.com/office/powerpoint/2010/main" val="17795688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review the manufacture’s instructions</a:t>
            </a:r>
            <a:r>
              <a:rPr lang="en-US" baseline="0" dirty="0"/>
              <a:t> for safety. </a:t>
            </a:r>
            <a:endParaRPr lang="en-US" dirty="0"/>
          </a:p>
        </p:txBody>
      </p:sp>
      <p:sp>
        <p:nvSpPr>
          <p:cNvPr id="4" name="Slide Number Placeholder 3"/>
          <p:cNvSpPr>
            <a:spLocks noGrp="1"/>
          </p:cNvSpPr>
          <p:nvPr>
            <p:ph type="sldNum" sz="quarter" idx="10"/>
          </p:nvPr>
        </p:nvSpPr>
        <p:spPr/>
        <p:txBody>
          <a:bodyPr/>
          <a:lstStyle/>
          <a:p>
            <a:fld id="{7009DF53-F635-4C4E-85B2-80A5446A0635}" type="slidenum">
              <a:rPr lang="en-US" smtClean="0"/>
              <a:t>63</a:t>
            </a:fld>
            <a:endParaRPr lang="en-US"/>
          </a:p>
        </p:txBody>
      </p:sp>
    </p:spTree>
    <p:extLst>
      <p:ext uri="{BB962C8B-B14F-4D97-AF65-F5344CB8AC3E}">
        <p14:creationId xmlns:p14="http://schemas.microsoft.com/office/powerpoint/2010/main" val="30684977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IEEE </a:t>
            </a:r>
            <a:r>
              <a:rPr lang="en-US" dirty="0" err="1"/>
              <a:t>Std</a:t>
            </a:r>
            <a:r>
              <a:rPr lang="en-US" baseline="0" dirty="0"/>
              <a:t> 1187</a:t>
            </a:r>
            <a:endParaRPr lang="en-US" dirty="0"/>
          </a:p>
          <a:p>
            <a:endParaRPr lang="en-US" dirty="0"/>
          </a:p>
        </p:txBody>
      </p:sp>
      <p:sp>
        <p:nvSpPr>
          <p:cNvPr id="4" name="Slide Number Placeholder 3"/>
          <p:cNvSpPr>
            <a:spLocks noGrp="1"/>
          </p:cNvSpPr>
          <p:nvPr>
            <p:ph type="sldNum" sz="quarter" idx="10"/>
          </p:nvPr>
        </p:nvSpPr>
        <p:spPr/>
        <p:txBody>
          <a:bodyPr/>
          <a:lstStyle/>
          <a:p>
            <a:fld id="{7009DF53-F635-4C4E-85B2-80A5446A0635}" type="slidenum">
              <a:rPr lang="en-US" smtClean="0"/>
              <a:t>65</a:t>
            </a:fld>
            <a:endParaRPr lang="en-US"/>
          </a:p>
        </p:txBody>
      </p:sp>
    </p:spTree>
    <p:extLst>
      <p:ext uri="{BB962C8B-B14F-4D97-AF65-F5344CB8AC3E}">
        <p14:creationId xmlns:p14="http://schemas.microsoft.com/office/powerpoint/2010/main" val="3795787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https://www.osha.gov/SLTC/hydrogensulfide/hazards.html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hlinkClick r:id="rId3"/>
              </a:rPr>
              <a:t>http://goodforgas.com/hazardous-gases-associated-lead-acid-battery-charging-stations/</a:t>
            </a:r>
            <a:endParaRPr lang="en-US" sz="1200"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09DF53-F635-4C4E-85B2-80A5446A0635}" type="slidenum">
              <a:rPr lang="en-US" smtClean="0"/>
              <a:t>10</a:t>
            </a:fld>
            <a:endParaRPr lang="en-US"/>
          </a:p>
        </p:txBody>
      </p:sp>
    </p:spTree>
    <p:extLst>
      <p:ext uri="{BB962C8B-B14F-4D97-AF65-F5344CB8AC3E}">
        <p14:creationId xmlns:p14="http://schemas.microsoft.com/office/powerpoint/2010/main" val="5943215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009DF53-F635-4C4E-85B2-80A5446A0635}" type="slidenum">
              <a:rPr lang="en-US" smtClean="0"/>
              <a:t>66</a:t>
            </a:fld>
            <a:endParaRPr lang="en-US"/>
          </a:p>
        </p:txBody>
      </p:sp>
    </p:spTree>
    <p:extLst>
      <p:ext uri="{BB962C8B-B14F-4D97-AF65-F5344CB8AC3E}">
        <p14:creationId xmlns:p14="http://schemas.microsoft.com/office/powerpoint/2010/main" val="2287877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IEEE </a:t>
            </a:r>
            <a:r>
              <a:rPr lang="en-US" dirty="0" err="1"/>
              <a:t>Std</a:t>
            </a:r>
            <a:r>
              <a:rPr lang="en-US" baseline="0" dirty="0"/>
              <a:t> 1187</a:t>
            </a:r>
            <a:endParaRPr lang="en-US" dirty="0"/>
          </a:p>
          <a:p>
            <a:endParaRPr lang="en-US" dirty="0"/>
          </a:p>
        </p:txBody>
      </p:sp>
      <p:sp>
        <p:nvSpPr>
          <p:cNvPr id="4" name="Slide Number Placeholder 3"/>
          <p:cNvSpPr>
            <a:spLocks noGrp="1"/>
          </p:cNvSpPr>
          <p:nvPr>
            <p:ph type="sldNum" sz="quarter" idx="10"/>
          </p:nvPr>
        </p:nvSpPr>
        <p:spPr/>
        <p:txBody>
          <a:bodyPr/>
          <a:lstStyle/>
          <a:p>
            <a:fld id="{7009DF53-F635-4C4E-85B2-80A5446A0635}" type="slidenum">
              <a:rPr lang="en-US" smtClean="0"/>
              <a:t>67</a:t>
            </a:fld>
            <a:endParaRPr lang="en-US"/>
          </a:p>
        </p:txBody>
      </p:sp>
    </p:spTree>
    <p:extLst>
      <p:ext uri="{BB962C8B-B14F-4D97-AF65-F5344CB8AC3E}">
        <p14:creationId xmlns:p14="http://schemas.microsoft.com/office/powerpoint/2010/main" val="27706498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IEEE </a:t>
            </a:r>
            <a:r>
              <a:rPr lang="en-US" dirty="0" err="1"/>
              <a:t>Std</a:t>
            </a:r>
            <a:r>
              <a:rPr lang="en-US" baseline="0" dirty="0"/>
              <a:t> 1187</a:t>
            </a:r>
            <a:endParaRPr lang="en-US" dirty="0"/>
          </a:p>
          <a:p>
            <a:endParaRPr lang="en-US" dirty="0"/>
          </a:p>
        </p:txBody>
      </p:sp>
      <p:sp>
        <p:nvSpPr>
          <p:cNvPr id="4" name="Slide Number Placeholder 3"/>
          <p:cNvSpPr>
            <a:spLocks noGrp="1"/>
          </p:cNvSpPr>
          <p:nvPr>
            <p:ph type="sldNum" sz="quarter" idx="10"/>
          </p:nvPr>
        </p:nvSpPr>
        <p:spPr/>
        <p:txBody>
          <a:bodyPr/>
          <a:lstStyle/>
          <a:p>
            <a:fld id="{7009DF53-F635-4C4E-85B2-80A5446A0635}" type="slidenum">
              <a:rPr lang="en-US" smtClean="0"/>
              <a:t>68</a:t>
            </a:fld>
            <a:endParaRPr lang="en-US"/>
          </a:p>
        </p:txBody>
      </p:sp>
    </p:spTree>
    <p:extLst>
      <p:ext uri="{BB962C8B-B14F-4D97-AF65-F5344CB8AC3E}">
        <p14:creationId xmlns:p14="http://schemas.microsoft.com/office/powerpoint/2010/main" val="12119804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009DF53-F635-4C4E-85B2-80A5446A0635}" type="slidenum">
              <a:rPr lang="en-US" smtClean="0"/>
              <a:t>69</a:t>
            </a:fld>
            <a:endParaRPr lang="en-US"/>
          </a:p>
        </p:txBody>
      </p:sp>
    </p:spTree>
    <p:extLst>
      <p:ext uri="{BB962C8B-B14F-4D97-AF65-F5344CB8AC3E}">
        <p14:creationId xmlns:p14="http://schemas.microsoft.com/office/powerpoint/2010/main" val="31296983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IEEE </a:t>
            </a:r>
            <a:r>
              <a:rPr lang="en-US" dirty="0" err="1"/>
              <a:t>Std</a:t>
            </a:r>
            <a:r>
              <a:rPr lang="en-US" baseline="0" dirty="0"/>
              <a:t> 1187</a:t>
            </a:r>
            <a:endParaRPr lang="en-US" dirty="0"/>
          </a:p>
          <a:p>
            <a:endParaRPr lang="en-US" dirty="0"/>
          </a:p>
        </p:txBody>
      </p:sp>
      <p:sp>
        <p:nvSpPr>
          <p:cNvPr id="4" name="Slide Number Placeholder 3"/>
          <p:cNvSpPr>
            <a:spLocks noGrp="1"/>
          </p:cNvSpPr>
          <p:nvPr>
            <p:ph type="sldNum" sz="quarter" idx="10"/>
          </p:nvPr>
        </p:nvSpPr>
        <p:spPr/>
        <p:txBody>
          <a:bodyPr/>
          <a:lstStyle/>
          <a:p>
            <a:fld id="{7009DF53-F635-4C4E-85B2-80A5446A0635}" type="slidenum">
              <a:rPr lang="en-US" smtClean="0"/>
              <a:t>70</a:t>
            </a:fld>
            <a:endParaRPr lang="en-US"/>
          </a:p>
        </p:txBody>
      </p:sp>
    </p:spTree>
    <p:extLst>
      <p:ext uri="{BB962C8B-B14F-4D97-AF65-F5344CB8AC3E}">
        <p14:creationId xmlns:p14="http://schemas.microsoft.com/office/powerpoint/2010/main" val="20570118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cs typeface="Calibri"/>
                <a:sym typeface="Calibri"/>
              </a:rPr>
              <a:t>Everyone taking the ESAMTAC course should read and become familiar with all of the information present in 855’s Annex C</a:t>
            </a:r>
            <a:endParaRPr lang="en-US" dirty="0"/>
          </a:p>
          <a:p>
            <a:pPr lvl="0" indent="298450" rtl="0">
              <a:lnSpc>
                <a:spcPct val="115000"/>
              </a:lnSpc>
              <a:spcBef>
                <a:spcPts val="0"/>
              </a:spcBef>
              <a:buClr>
                <a:schemeClr val="dk1"/>
              </a:buClr>
              <a:buSzPct val="100000"/>
              <a:buFont typeface="Arial"/>
              <a:buNone/>
            </a:pPr>
            <a:r>
              <a:rPr lang="en-US" sz="1100" dirty="0"/>
              <a:t> </a:t>
            </a:r>
          </a:p>
          <a:p>
            <a:pPr lvl="0" indent="298450" rtl="0">
              <a:lnSpc>
                <a:spcPct val="115000"/>
              </a:lnSpc>
              <a:spcBef>
                <a:spcPts val="0"/>
              </a:spcBef>
              <a:buSzPct val="91666"/>
              <a:buNone/>
            </a:pPr>
            <a:endParaRPr lang="en-US" dirty="0"/>
          </a:p>
        </p:txBody>
      </p:sp>
      <p:sp>
        <p:nvSpPr>
          <p:cNvPr id="189" name="Shape 18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92708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cs typeface="Calibri"/>
                <a:sym typeface="Calibri"/>
              </a:rPr>
              <a:t>Individuals taking the ESAMTAC course are likely to be the first call for facilities needed a team of qualified personnel to assist with fire-fighting procedures, before, during, and after a potential fire incident. </a:t>
            </a:r>
            <a:endParaRPr lang="en-US" sz="1100" dirty="0"/>
          </a:p>
          <a:p>
            <a:pPr lvl="0" indent="298450" rtl="0">
              <a:lnSpc>
                <a:spcPct val="115000"/>
              </a:lnSpc>
              <a:spcBef>
                <a:spcPts val="0"/>
              </a:spcBef>
              <a:buSzPct val="91666"/>
              <a:buNone/>
            </a:pPr>
            <a:endParaRPr lang="en-US" dirty="0"/>
          </a:p>
        </p:txBody>
      </p:sp>
      <p:sp>
        <p:nvSpPr>
          <p:cNvPr id="189" name="Shape 18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82260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cs typeface="Calibri"/>
                <a:sym typeface="Calibri"/>
              </a:rPr>
              <a:t>Individuals taking the ESAMTAC course are likely to be the first call for facilities needed a team of qualified personnel to assist with fire-fighting procedures, before, during, and after a potential fire incident. </a:t>
            </a:r>
            <a:endParaRPr lang="en-US" sz="1100" dirty="0"/>
          </a:p>
          <a:p>
            <a:pPr lvl="0" indent="298450" rtl="0">
              <a:lnSpc>
                <a:spcPct val="115000"/>
              </a:lnSpc>
              <a:spcBef>
                <a:spcPts val="0"/>
              </a:spcBef>
              <a:buSzPct val="91666"/>
              <a:buNone/>
            </a:pPr>
            <a:endParaRPr lang="en-US" dirty="0"/>
          </a:p>
        </p:txBody>
      </p:sp>
      <p:sp>
        <p:nvSpPr>
          <p:cNvPr id="189" name="Shape 18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0745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algn="l"/>
            <a:r>
              <a:rPr lang="en-US" b="0" i="0" dirty="0">
                <a:solidFill>
                  <a:srgbClr val="205055"/>
                </a:solidFill>
                <a:effectLst/>
                <a:latin typeface="Roboto" panose="02000000000000000000" pitchFamily="2" charset="0"/>
              </a:rPr>
              <a:t>Thermal runaway as a hazard scenario:</a:t>
            </a:r>
          </a:p>
          <a:p>
            <a:pPr algn="l"/>
            <a:r>
              <a:rPr lang="en-US" b="0" i="0" dirty="0">
                <a:solidFill>
                  <a:srgbClr val="222222"/>
                </a:solidFill>
                <a:effectLst/>
                <a:latin typeface="Roboto" panose="02000000000000000000" pitchFamily="2" charset="0"/>
              </a:rPr>
              <a:t>Exceeding the safe temperature range can result in what is called “thermal runaway.” When this occurs, the energy stored in the battery is suddenly released, and within milliseconds the temperature rises to many hundred degrees. As a result, the electrolyte ignites or electrolytic gas explodes.</a:t>
            </a:r>
          </a:p>
          <a:p>
            <a:pPr algn="l"/>
            <a:r>
              <a:rPr lang="en-US" b="0" i="0" dirty="0">
                <a:solidFill>
                  <a:srgbClr val="222222"/>
                </a:solidFill>
                <a:effectLst/>
                <a:latin typeface="Roboto" panose="02000000000000000000" pitchFamily="2" charset="0"/>
              </a:rPr>
              <a:t>During a thermal runaway event, the electrolyte successively evaporates as the temperature climbs. This causes the pressure inside the cell to increase until the electrolyte vapors are released through a relief valve or a bursting cell wall. Without countermeasures, this results in an explosive gas-air mixture. All it then takes is an ignition source to cause an explosive combustion. In addition, a thermal runaway event in a battery system can spread from cell to cell, leading to a major fire.</a:t>
            </a:r>
          </a:p>
          <a:p>
            <a:pPr algn="l"/>
            <a:r>
              <a:rPr lang="en-US" b="0" i="0" dirty="0">
                <a:solidFill>
                  <a:srgbClr val="222222"/>
                </a:solidFill>
                <a:effectLst/>
                <a:latin typeface="Roboto" panose="02000000000000000000" pitchFamily="2" charset="0"/>
              </a:rPr>
              <a:t>Potential causes of thermal runaway can be found outside the battery cell or inside. In the first case, extreme external factors, such as a building fire, can cause the temperature in the battery to rise above the tolerance level. In the second case, an internal short circuit leads to a dangerous temperature increase. The short circuit could be caused by external mechanical damage or age-related separator failure due to dendrite formation.</a:t>
            </a:r>
          </a:p>
          <a:p>
            <a:pPr lvl="0" indent="298450" rtl="0">
              <a:lnSpc>
                <a:spcPct val="115000"/>
              </a:lnSpc>
              <a:spcBef>
                <a:spcPts val="0"/>
              </a:spcBef>
              <a:buSzPct val="91666"/>
              <a:buNone/>
            </a:pPr>
            <a:endParaRPr lang="en-US" dirty="0"/>
          </a:p>
        </p:txBody>
      </p:sp>
      <p:sp>
        <p:nvSpPr>
          <p:cNvPr id="189" name="Shape 18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3941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lvl="0" indent="298450" rtl="0">
              <a:lnSpc>
                <a:spcPct val="115000"/>
              </a:lnSpc>
              <a:spcBef>
                <a:spcPts val="0"/>
              </a:spcBef>
              <a:buSzPct val="91666"/>
              <a:buNone/>
            </a:pPr>
            <a:endParaRPr lang="en-US" dirty="0"/>
          </a:p>
        </p:txBody>
      </p:sp>
      <p:sp>
        <p:nvSpPr>
          <p:cNvPr id="189" name="Shape 18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6632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https://www.osha.gov/SLTC/hydrogensulfide/hazards.html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hlinkClick r:id="rId3"/>
              </a:rPr>
              <a:t>http://goodforgas.com/hazardous-gases-associated-lead-acid-battery-charging-stations/</a:t>
            </a:r>
            <a:endParaRPr lang="en-US" sz="1200"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09DF53-F635-4C4E-85B2-80A5446A0635}" type="slidenum">
              <a:rPr lang="en-US" smtClean="0"/>
              <a:t>11</a:t>
            </a:fld>
            <a:endParaRPr lang="en-US"/>
          </a:p>
        </p:txBody>
      </p:sp>
    </p:spTree>
    <p:extLst>
      <p:ext uri="{BB962C8B-B14F-4D97-AF65-F5344CB8AC3E}">
        <p14:creationId xmlns:p14="http://schemas.microsoft.com/office/powerpoint/2010/main" val="42040906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lvl="0" indent="298450" rtl="0">
              <a:lnSpc>
                <a:spcPct val="115000"/>
              </a:lnSpc>
              <a:spcBef>
                <a:spcPts val="0"/>
              </a:spcBef>
              <a:buSzPct val="91666"/>
              <a:buNone/>
            </a:pPr>
            <a:endParaRPr lang="en-US" dirty="0"/>
          </a:p>
        </p:txBody>
      </p:sp>
      <p:sp>
        <p:nvSpPr>
          <p:cNvPr id="189" name="Shape 18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46323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OSHA Requires Eyewash Station within 25 feet of battery handling area.</a:t>
            </a:r>
          </a:p>
        </p:txBody>
      </p:sp>
      <p:sp>
        <p:nvSpPr>
          <p:cNvPr id="4" name="Slide Number Placeholder 3"/>
          <p:cNvSpPr>
            <a:spLocks noGrp="1"/>
          </p:cNvSpPr>
          <p:nvPr>
            <p:ph type="sldNum" sz="quarter" idx="10"/>
          </p:nvPr>
        </p:nvSpPr>
        <p:spPr/>
        <p:txBody>
          <a:bodyPr/>
          <a:lstStyle/>
          <a:p>
            <a:fld id="{7009DF53-F635-4C4E-85B2-80A5446A0635}" type="slidenum">
              <a:rPr lang="en-US" smtClean="0"/>
              <a:t>84</a:t>
            </a:fld>
            <a:endParaRPr lang="en-US"/>
          </a:p>
        </p:txBody>
      </p:sp>
    </p:spTree>
    <p:extLst>
      <p:ext uri="{BB962C8B-B14F-4D97-AF65-F5344CB8AC3E}">
        <p14:creationId xmlns:p14="http://schemas.microsoft.com/office/powerpoint/2010/main" val="18422852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MSDS:Material</a:t>
            </a:r>
            <a:r>
              <a:rPr lang="en-US" dirty="0"/>
              <a:t> Safety Data Sheet</a:t>
            </a:r>
          </a:p>
          <a:p>
            <a:r>
              <a:rPr lang="en-US" dirty="0"/>
              <a:t>Source: </a:t>
            </a:r>
            <a:r>
              <a:rPr lang="en-US" sz="1200" b="1" kern="1200" dirty="0">
                <a:solidFill>
                  <a:schemeClr val="tx1"/>
                </a:solidFill>
                <a:effectLst/>
                <a:latin typeface="+mn-lt"/>
                <a:ea typeface="+mn-ea"/>
                <a:cs typeface="+mn-cs"/>
              </a:rPr>
              <a:t>Technical manual for battery, navy lithium safety program responsibilities and </a:t>
            </a:r>
            <a:r>
              <a:rPr lang="en-US" sz="1200" b="1" kern="1200" dirty="0">
                <a:solidFill>
                  <a:schemeClr val="tx1"/>
                </a:solidFill>
                <a:effectLst/>
              </a:rPr>
              <a:t>procedures</a:t>
            </a:r>
            <a:endParaRPr lang="en-US"/>
          </a:p>
        </p:txBody>
      </p:sp>
      <p:sp>
        <p:nvSpPr>
          <p:cNvPr id="4" name="Slide Number Placeholder 3"/>
          <p:cNvSpPr>
            <a:spLocks noGrp="1"/>
          </p:cNvSpPr>
          <p:nvPr>
            <p:ph type="sldNum" sz="quarter" idx="10"/>
          </p:nvPr>
        </p:nvSpPr>
        <p:spPr/>
        <p:txBody>
          <a:bodyPr/>
          <a:lstStyle/>
          <a:p>
            <a:fld id="{7009DF53-F635-4C4E-85B2-80A5446A0635}" type="slidenum">
              <a:rPr lang="en-US" smtClean="0"/>
              <a:t>85</a:t>
            </a:fld>
            <a:endParaRPr lang="en-US"/>
          </a:p>
        </p:txBody>
      </p:sp>
    </p:spTree>
    <p:extLst>
      <p:ext uri="{BB962C8B-B14F-4D97-AF65-F5344CB8AC3E}">
        <p14:creationId xmlns:p14="http://schemas.microsoft.com/office/powerpoint/2010/main" val="41286716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MSDS:Material</a:t>
            </a:r>
            <a:r>
              <a:rPr lang="en-US" dirty="0"/>
              <a:t> Safety Data Sheet</a:t>
            </a:r>
          </a:p>
          <a:p>
            <a:r>
              <a:rPr lang="en-US" dirty="0"/>
              <a:t>Source: </a:t>
            </a:r>
            <a:r>
              <a:rPr lang="en-US" sz="1200" b="1" kern="1200" dirty="0">
                <a:solidFill>
                  <a:schemeClr val="tx1"/>
                </a:solidFill>
                <a:effectLst/>
                <a:latin typeface="+mn-lt"/>
                <a:ea typeface="+mn-ea"/>
                <a:cs typeface="+mn-cs"/>
              </a:rPr>
              <a:t>Technical manual for battery, navy lithium safety program responsibilities and </a:t>
            </a:r>
            <a:r>
              <a:rPr lang="en-US" sz="1200" b="1" kern="1200" dirty="0">
                <a:solidFill>
                  <a:schemeClr val="tx1"/>
                </a:solidFill>
                <a:effectLst/>
              </a:rPr>
              <a:t>procedures</a:t>
            </a:r>
            <a:endParaRPr lang="en-US"/>
          </a:p>
        </p:txBody>
      </p:sp>
      <p:sp>
        <p:nvSpPr>
          <p:cNvPr id="4" name="Slide Number Placeholder 3"/>
          <p:cNvSpPr>
            <a:spLocks noGrp="1"/>
          </p:cNvSpPr>
          <p:nvPr>
            <p:ph type="sldNum" sz="quarter" idx="10"/>
          </p:nvPr>
        </p:nvSpPr>
        <p:spPr/>
        <p:txBody>
          <a:bodyPr/>
          <a:lstStyle/>
          <a:p>
            <a:fld id="{7009DF53-F635-4C4E-85B2-80A5446A0635}" type="slidenum">
              <a:rPr lang="en-US" smtClean="0"/>
              <a:t>86</a:t>
            </a:fld>
            <a:endParaRPr lang="en-US"/>
          </a:p>
        </p:txBody>
      </p:sp>
    </p:spTree>
    <p:extLst>
      <p:ext uri="{BB962C8B-B14F-4D97-AF65-F5344CB8AC3E}">
        <p14:creationId xmlns:p14="http://schemas.microsoft.com/office/powerpoint/2010/main" val="40724537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SDS: Safety Data</a:t>
            </a:r>
            <a:r>
              <a:rPr lang="en-US" baseline="0" dirty="0"/>
              <a:t> Sheet</a:t>
            </a:r>
            <a:endParaRPr lang="en-US" dirty="0"/>
          </a:p>
          <a:p>
            <a:r>
              <a:rPr lang="en-US" dirty="0"/>
              <a:t>Source:</a:t>
            </a:r>
            <a:r>
              <a:rPr lang="en-US" baseline="0" dirty="0"/>
              <a:t> Lessons Learned From Our Fire in Franklin, Author: David Myers, Vice President Power Quality &amp; Energy Storage</a:t>
            </a:r>
          </a:p>
          <a:p>
            <a:endParaRPr lang="en-US" dirty="0"/>
          </a:p>
        </p:txBody>
      </p:sp>
      <p:sp>
        <p:nvSpPr>
          <p:cNvPr id="4" name="Slide Number Placeholder 3"/>
          <p:cNvSpPr>
            <a:spLocks noGrp="1"/>
          </p:cNvSpPr>
          <p:nvPr>
            <p:ph type="sldNum" sz="quarter" idx="10"/>
          </p:nvPr>
        </p:nvSpPr>
        <p:spPr/>
        <p:txBody>
          <a:bodyPr/>
          <a:lstStyle/>
          <a:p>
            <a:fld id="{7009DF53-F635-4C4E-85B2-80A5446A0635}" type="slidenum">
              <a:rPr lang="en-US" smtClean="0"/>
              <a:t>87</a:t>
            </a:fld>
            <a:endParaRPr lang="en-US"/>
          </a:p>
        </p:txBody>
      </p:sp>
    </p:spTree>
    <p:extLst>
      <p:ext uri="{BB962C8B-B14F-4D97-AF65-F5344CB8AC3E}">
        <p14:creationId xmlns:p14="http://schemas.microsoft.com/office/powerpoint/2010/main" val="3198727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IEEE </a:t>
            </a:r>
            <a:r>
              <a:rPr lang="en-US" dirty="0" err="1"/>
              <a:t>Std</a:t>
            </a:r>
            <a:r>
              <a:rPr lang="en-US" dirty="0"/>
              <a:t> 1187</a:t>
            </a:r>
          </a:p>
        </p:txBody>
      </p:sp>
      <p:sp>
        <p:nvSpPr>
          <p:cNvPr id="4" name="Slide Number Placeholder 3"/>
          <p:cNvSpPr>
            <a:spLocks noGrp="1"/>
          </p:cNvSpPr>
          <p:nvPr>
            <p:ph type="sldNum" sz="quarter" idx="10"/>
          </p:nvPr>
        </p:nvSpPr>
        <p:spPr/>
        <p:txBody>
          <a:bodyPr/>
          <a:lstStyle/>
          <a:p>
            <a:fld id="{7009DF53-F635-4C4E-85B2-80A5446A0635}" type="slidenum">
              <a:rPr lang="en-US" smtClean="0"/>
              <a:t>12</a:t>
            </a:fld>
            <a:endParaRPr lang="en-US"/>
          </a:p>
        </p:txBody>
      </p:sp>
    </p:spTree>
    <p:extLst>
      <p:ext uri="{BB962C8B-B14F-4D97-AF65-F5344CB8AC3E}">
        <p14:creationId xmlns:p14="http://schemas.microsoft.com/office/powerpoint/2010/main" val="3196577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IEEE </a:t>
            </a:r>
            <a:r>
              <a:rPr lang="en-US" dirty="0" err="1"/>
              <a:t>Std</a:t>
            </a:r>
            <a:r>
              <a:rPr lang="en-US" dirty="0"/>
              <a:t> 1187</a:t>
            </a:r>
          </a:p>
        </p:txBody>
      </p:sp>
      <p:sp>
        <p:nvSpPr>
          <p:cNvPr id="4" name="Slide Number Placeholder 3"/>
          <p:cNvSpPr>
            <a:spLocks noGrp="1"/>
          </p:cNvSpPr>
          <p:nvPr>
            <p:ph type="sldNum" sz="quarter" idx="10"/>
          </p:nvPr>
        </p:nvSpPr>
        <p:spPr/>
        <p:txBody>
          <a:bodyPr/>
          <a:lstStyle/>
          <a:p>
            <a:fld id="{7009DF53-F635-4C4E-85B2-80A5446A0635}" type="slidenum">
              <a:rPr lang="en-US" smtClean="0"/>
              <a:t>13</a:t>
            </a:fld>
            <a:endParaRPr lang="en-US"/>
          </a:p>
        </p:txBody>
      </p:sp>
    </p:spTree>
    <p:extLst>
      <p:ext uri="{BB962C8B-B14F-4D97-AF65-F5344CB8AC3E}">
        <p14:creationId xmlns:p14="http://schemas.microsoft.com/office/powerpoint/2010/main" val="885884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IEEE </a:t>
            </a:r>
            <a:r>
              <a:rPr lang="en-US" dirty="0" err="1"/>
              <a:t>Std</a:t>
            </a:r>
            <a:r>
              <a:rPr lang="en-US" dirty="0"/>
              <a:t> 1187</a:t>
            </a:r>
          </a:p>
        </p:txBody>
      </p:sp>
      <p:sp>
        <p:nvSpPr>
          <p:cNvPr id="4" name="Slide Number Placeholder 3"/>
          <p:cNvSpPr>
            <a:spLocks noGrp="1"/>
          </p:cNvSpPr>
          <p:nvPr>
            <p:ph type="sldNum" sz="quarter" idx="10"/>
          </p:nvPr>
        </p:nvSpPr>
        <p:spPr/>
        <p:txBody>
          <a:bodyPr/>
          <a:lstStyle/>
          <a:p>
            <a:fld id="{7009DF53-F635-4C4E-85B2-80A5446A0635}" type="slidenum">
              <a:rPr lang="en-US" smtClean="0"/>
              <a:t>14</a:t>
            </a:fld>
            <a:endParaRPr lang="en-US"/>
          </a:p>
        </p:txBody>
      </p:sp>
    </p:spTree>
    <p:extLst>
      <p:ext uri="{BB962C8B-B14F-4D97-AF65-F5344CB8AC3E}">
        <p14:creationId xmlns:p14="http://schemas.microsoft.com/office/powerpoint/2010/main" val="4231052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dirty="0"/>
              <a:t>M4 ESM Safety</a:t>
            </a:r>
          </a:p>
        </p:txBody>
      </p:sp>
      <p:sp>
        <p:nvSpPr>
          <p:cNvPr id="6" name="Slide Number Placeholder 5"/>
          <p:cNvSpPr>
            <a:spLocks noGrp="1"/>
          </p:cNvSpPr>
          <p:nvPr>
            <p:ph type="sldNum" sz="quarter" idx="12"/>
          </p:nvPr>
        </p:nvSpPr>
        <p:spPr/>
        <p:txBody>
          <a:bodyPr/>
          <a:lstStyle/>
          <a:p>
            <a:fld id="{472942BE-61A7-4C4E-8590-BB78CF9F1941}" type="slidenum">
              <a:rPr lang="en-US" smtClean="0"/>
              <a:t>‹#›</a:t>
            </a:fld>
            <a:endParaRPr lang="en-US"/>
          </a:p>
        </p:txBody>
      </p:sp>
    </p:spTree>
    <p:extLst>
      <p:ext uri="{BB962C8B-B14F-4D97-AF65-F5344CB8AC3E}">
        <p14:creationId xmlns:p14="http://schemas.microsoft.com/office/powerpoint/2010/main" val="100719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(Insert title here)</a:t>
            </a:r>
          </a:p>
        </p:txBody>
      </p:sp>
      <p:sp>
        <p:nvSpPr>
          <p:cNvPr id="6" name="Slide Number Placeholder 5"/>
          <p:cNvSpPr>
            <a:spLocks noGrp="1"/>
          </p:cNvSpPr>
          <p:nvPr>
            <p:ph type="sldNum" sz="quarter" idx="12"/>
          </p:nvPr>
        </p:nvSpPr>
        <p:spPr/>
        <p:txBody>
          <a:bodyPr/>
          <a:lstStyle/>
          <a:p>
            <a:fld id="{472942BE-61A7-4C4E-8590-BB78CF9F1941}" type="slidenum">
              <a:rPr lang="en-US" smtClean="0"/>
              <a:t>‹#›</a:t>
            </a:fld>
            <a:endParaRPr lang="en-US"/>
          </a:p>
        </p:txBody>
      </p:sp>
      <p:sp>
        <p:nvSpPr>
          <p:cNvPr id="7" name="TextBox 6"/>
          <p:cNvSpPr txBox="1"/>
          <p:nvPr userDrawn="1"/>
        </p:nvSpPr>
        <p:spPr>
          <a:xfrm>
            <a:off x="1895559" y="61819"/>
            <a:ext cx="5019643" cy="276999"/>
          </a:xfrm>
          <a:prstGeom prst="rect">
            <a:avLst/>
          </a:prstGeom>
          <a:noFill/>
        </p:spPr>
        <p:txBody>
          <a:bodyPr wrap="none" rtlCol="0">
            <a:spAutoFit/>
          </a:bodyPr>
          <a:lstStyle/>
          <a:p>
            <a:pPr algn="ctr"/>
            <a:r>
              <a:rPr lang="en-US" sz="1200" dirty="0">
                <a:latin typeface="Arial Black" panose="020B0A04020102020204" pitchFamily="34" charset="0"/>
              </a:rPr>
              <a:t>Energy Storage and Microgrid Training and Certification</a:t>
            </a:r>
          </a:p>
        </p:txBody>
      </p:sp>
      <p:sp>
        <p:nvSpPr>
          <p:cNvPr id="9" name="Rectangle 8"/>
          <p:cNvSpPr/>
          <p:nvPr userDrawn="1"/>
        </p:nvSpPr>
        <p:spPr>
          <a:xfrm>
            <a:off x="5215" y="142064"/>
            <a:ext cx="180383" cy="990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234517" y="116485"/>
            <a:ext cx="461" cy="16182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94057" y="149665"/>
            <a:ext cx="0" cy="9144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13662" y="149667"/>
            <a:ext cx="0" cy="9144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55314" y="117185"/>
            <a:ext cx="461" cy="16182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1605952" y="142064"/>
            <a:ext cx="368874" cy="990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144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(Insert title here)</a:t>
            </a:r>
          </a:p>
        </p:txBody>
      </p:sp>
      <p:sp>
        <p:nvSpPr>
          <p:cNvPr id="6" name="Slide Number Placeholder 5"/>
          <p:cNvSpPr>
            <a:spLocks noGrp="1"/>
          </p:cNvSpPr>
          <p:nvPr>
            <p:ph type="sldNum" sz="quarter" idx="12"/>
          </p:nvPr>
        </p:nvSpPr>
        <p:spPr/>
        <p:txBody>
          <a:bodyPr/>
          <a:lstStyle/>
          <a:p>
            <a:fld id="{472942BE-61A7-4C4E-8590-BB78CF9F1941}" type="slidenum">
              <a:rPr lang="en-US" smtClean="0"/>
              <a:t>‹#›</a:t>
            </a:fld>
            <a:endParaRPr lang="en-US"/>
          </a:p>
        </p:txBody>
      </p:sp>
      <p:sp>
        <p:nvSpPr>
          <p:cNvPr id="7" name="TextBox 6"/>
          <p:cNvSpPr txBox="1"/>
          <p:nvPr userDrawn="1"/>
        </p:nvSpPr>
        <p:spPr>
          <a:xfrm>
            <a:off x="1895559" y="61819"/>
            <a:ext cx="5019643" cy="276999"/>
          </a:xfrm>
          <a:prstGeom prst="rect">
            <a:avLst/>
          </a:prstGeom>
          <a:noFill/>
        </p:spPr>
        <p:txBody>
          <a:bodyPr wrap="none" rtlCol="0">
            <a:spAutoFit/>
          </a:bodyPr>
          <a:lstStyle/>
          <a:p>
            <a:pPr algn="ctr"/>
            <a:r>
              <a:rPr lang="en-US" sz="1200" dirty="0">
                <a:latin typeface="Arial Black" panose="020B0A04020102020204" pitchFamily="34" charset="0"/>
              </a:rPr>
              <a:t>Energy Storage and Microgrid Training and Certification</a:t>
            </a:r>
          </a:p>
        </p:txBody>
      </p:sp>
      <p:sp>
        <p:nvSpPr>
          <p:cNvPr id="9" name="Rectangle 8"/>
          <p:cNvSpPr/>
          <p:nvPr userDrawn="1"/>
        </p:nvSpPr>
        <p:spPr>
          <a:xfrm>
            <a:off x="5215" y="142064"/>
            <a:ext cx="180383" cy="990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234517" y="116485"/>
            <a:ext cx="461" cy="16182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94057" y="149665"/>
            <a:ext cx="0" cy="9144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13662" y="149667"/>
            <a:ext cx="0" cy="9144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55314" y="117185"/>
            <a:ext cx="461" cy="16182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1605952" y="142064"/>
            <a:ext cx="368874" cy="990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3614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1030" y="1824857"/>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532538" y="6402338"/>
            <a:ext cx="5760105" cy="365125"/>
          </a:xfrm>
        </p:spPr>
        <p:txBody>
          <a:bodyPr/>
          <a:lstStyle>
            <a:lvl1pPr algn="l">
              <a:defRPr>
                <a:solidFill>
                  <a:srgbClr val="92D050"/>
                </a:solidFill>
              </a:defRPr>
            </a:lvl1pPr>
          </a:lstStyle>
          <a:p>
            <a:r>
              <a:rPr lang="en-US" dirty="0"/>
              <a:t>M4 Battery Safety</a:t>
            </a:r>
          </a:p>
        </p:txBody>
      </p:sp>
      <p:sp>
        <p:nvSpPr>
          <p:cNvPr id="6" name="Slide Number Placeholder 5"/>
          <p:cNvSpPr>
            <a:spLocks noGrp="1"/>
          </p:cNvSpPr>
          <p:nvPr>
            <p:ph type="sldNum" sz="quarter" idx="12"/>
          </p:nvPr>
        </p:nvSpPr>
        <p:spPr>
          <a:xfrm>
            <a:off x="6915202" y="6402339"/>
            <a:ext cx="2057400" cy="365125"/>
          </a:xfrm>
        </p:spPr>
        <p:txBody>
          <a:bodyPr/>
          <a:lstStyle>
            <a:lvl1pPr>
              <a:defRPr>
                <a:solidFill>
                  <a:srgbClr val="92D050"/>
                </a:solidFill>
              </a:defRPr>
            </a:lvl1pPr>
          </a:lstStyle>
          <a:p>
            <a:fld id="{472942BE-61A7-4C4E-8590-BB78CF9F1941}" type="slidenum">
              <a:rPr lang="en-US" smtClean="0"/>
              <a:pPr/>
              <a:t>‹#›</a:t>
            </a:fld>
            <a:endParaRPr lang="en-US"/>
          </a:p>
        </p:txBody>
      </p:sp>
      <p:sp>
        <p:nvSpPr>
          <p:cNvPr id="7" name="TextBox 6"/>
          <p:cNvSpPr txBox="1"/>
          <p:nvPr userDrawn="1"/>
        </p:nvSpPr>
        <p:spPr>
          <a:xfrm>
            <a:off x="1895559" y="61819"/>
            <a:ext cx="5019643" cy="276999"/>
          </a:xfrm>
          <a:prstGeom prst="rect">
            <a:avLst/>
          </a:prstGeom>
          <a:noFill/>
        </p:spPr>
        <p:txBody>
          <a:bodyPr wrap="none" rtlCol="0">
            <a:spAutoFit/>
          </a:bodyPr>
          <a:lstStyle/>
          <a:p>
            <a:pPr algn="ctr"/>
            <a:r>
              <a:rPr lang="en-US" sz="1200" dirty="0">
                <a:latin typeface="Arial Black" panose="020B0A04020102020204" pitchFamily="34" charset="0"/>
              </a:rPr>
              <a:t>Energy Storage and Microgrid Training and Certification</a:t>
            </a:r>
          </a:p>
        </p:txBody>
      </p:sp>
      <p:sp>
        <p:nvSpPr>
          <p:cNvPr id="9" name="Rectangle 8"/>
          <p:cNvSpPr/>
          <p:nvPr userDrawn="1"/>
        </p:nvSpPr>
        <p:spPr>
          <a:xfrm>
            <a:off x="5215" y="142064"/>
            <a:ext cx="180383" cy="990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234517" y="116485"/>
            <a:ext cx="461" cy="16182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94057" y="149665"/>
            <a:ext cx="0" cy="9144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413662" y="149667"/>
            <a:ext cx="0" cy="9144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355314" y="117185"/>
            <a:ext cx="461" cy="16182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1605952" y="142064"/>
            <a:ext cx="368874" cy="990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3145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M4 Battery Safety</a:t>
            </a:r>
          </a:p>
        </p:txBody>
      </p:sp>
      <p:sp>
        <p:nvSpPr>
          <p:cNvPr id="6" name="Slide Number Placeholder 5"/>
          <p:cNvSpPr>
            <a:spLocks noGrp="1"/>
          </p:cNvSpPr>
          <p:nvPr>
            <p:ph type="sldNum" sz="quarter" idx="12"/>
          </p:nvPr>
        </p:nvSpPr>
        <p:spPr/>
        <p:txBody>
          <a:bodyPr/>
          <a:lstStyle/>
          <a:p>
            <a:fld id="{472942BE-61A7-4C4E-8590-BB78CF9F1941}" type="slidenum">
              <a:rPr lang="en-US" smtClean="0"/>
              <a:t>‹#›</a:t>
            </a:fld>
            <a:endParaRPr lang="en-US"/>
          </a:p>
        </p:txBody>
      </p:sp>
      <p:sp>
        <p:nvSpPr>
          <p:cNvPr id="7" name="TextBox 6"/>
          <p:cNvSpPr txBox="1"/>
          <p:nvPr userDrawn="1"/>
        </p:nvSpPr>
        <p:spPr>
          <a:xfrm>
            <a:off x="1895559" y="61819"/>
            <a:ext cx="5019643" cy="276999"/>
          </a:xfrm>
          <a:prstGeom prst="rect">
            <a:avLst/>
          </a:prstGeom>
          <a:noFill/>
        </p:spPr>
        <p:txBody>
          <a:bodyPr wrap="none" rtlCol="0">
            <a:spAutoFit/>
          </a:bodyPr>
          <a:lstStyle/>
          <a:p>
            <a:pPr algn="ctr"/>
            <a:r>
              <a:rPr lang="en-US" sz="1200" dirty="0">
                <a:latin typeface="Arial Black" panose="020B0A04020102020204" pitchFamily="34" charset="0"/>
              </a:rPr>
              <a:t>Energy Storage and Microgrid Training and Certification</a:t>
            </a:r>
          </a:p>
        </p:txBody>
      </p:sp>
      <p:sp>
        <p:nvSpPr>
          <p:cNvPr id="9" name="Rectangle 8"/>
          <p:cNvSpPr/>
          <p:nvPr userDrawn="1"/>
        </p:nvSpPr>
        <p:spPr>
          <a:xfrm>
            <a:off x="5215" y="142064"/>
            <a:ext cx="180383" cy="990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234517" y="116485"/>
            <a:ext cx="461" cy="16182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94057" y="149665"/>
            <a:ext cx="0" cy="9144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13662" y="149667"/>
            <a:ext cx="0" cy="9144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55314" y="117185"/>
            <a:ext cx="461" cy="16182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1605952" y="142064"/>
            <a:ext cx="368874" cy="990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579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M4 Battery Safety</a:t>
            </a:r>
          </a:p>
          <a:p>
            <a:endParaRPr lang="en-US" dirty="0"/>
          </a:p>
        </p:txBody>
      </p:sp>
      <p:sp>
        <p:nvSpPr>
          <p:cNvPr id="7" name="Slide Number Placeholder 6"/>
          <p:cNvSpPr>
            <a:spLocks noGrp="1"/>
          </p:cNvSpPr>
          <p:nvPr>
            <p:ph type="sldNum" sz="quarter" idx="12"/>
          </p:nvPr>
        </p:nvSpPr>
        <p:spPr/>
        <p:txBody>
          <a:bodyPr/>
          <a:lstStyle/>
          <a:p>
            <a:fld id="{472942BE-61A7-4C4E-8590-BB78CF9F1941}" type="slidenum">
              <a:rPr lang="en-US" smtClean="0"/>
              <a:t>‹#›</a:t>
            </a:fld>
            <a:endParaRPr lang="en-US"/>
          </a:p>
        </p:txBody>
      </p:sp>
      <p:sp>
        <p:nvSpPr>
          <p:cNvPr id="8" name="TextBox 7"/>
          <p:cNvSpPr txBox="1"/>
          <p:nvPr userDrawn="1"/>
        </p:nvSpPr>
        <p:spPr>
          <a:xfrm>
            <a:off x="1895559" y="61819"/>
            <a:ext cx="5019643" cy="276999"/>
          </a:xfrm>
          <a:prstGeom prst="rect">
            <a:avLst/>
          </a:prstGeom>
          <a:noFill/>
        </p:spPr>
        <p:txBody>
          <a:bodyPr wrap="none" rtlCol="0">
            <a:spAutoFit/>
          </a:bodyPr>
          <a:lstStyle/>
          <a:p>
            <a:pPr algn="ctr"/>
            <a:r>
              <a:rPr lang="en-US" sz="1200" dirty="0">
                <a:latin typeface="Arial Black" panose="020B0A04020102020204" pitchFamily="34" charset="0"/>
              </a:rPr>
              <a:t>Energy Storage and Microgrid Training and Certification</a:t>
            </a:r>
          </a:p>
        </p:txBody>
      </p:sp>
      <p:sp>
        <p:nvSpPr>
          <p:cNvPr id="10" name="Rectangle 9"/>
          <p:cNvSpPr/>
          <p:nvPr userDrawn="1"/>
        </p:nvSpPr>
        <p:spPr>
          <a:xfrm>
            <a:off x="5215" y="142064"/>
            <a:ext cx="180383" cy="990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234517" y="116485"/>
            <a:ext cx="461" cy="16182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94057" y="149665"/>
            <a:ext cx="0" cy="9144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13662" y="149667"/>
            <a:ext cx="0" cy="9144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55314" y="117185"/>
            <a:ext cx="461" cy="16182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1605952" y="142064"/>
            <a:ext cx="368874" cy="990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747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M4 Battery Safety</a:t>
            </a:r>
          </a:p>
        </p:txBody>
      </p:sp>
      <p:sp>
        <p:nvSpPr>
          <p:cNvPr id="9" name="Slide Number Placeholder 8"/>
          <p:cNvSpPr>
            <a:spLocks noGrp="1"/>
          </p:cNvSpPr>
          <p:nvPr>
            <p:ph type="sldNum" sz="quarter" idx="12"/>
          </p:nvPr>
        </p:nvSpPr>
        <p:spPr/>
        <p:txBody>
          <a:bodyPr/>
          <a:lstStyle/>
          <a:p>
            <a:fld id="{472942BE-61A7-4C4E-8590-BB78CF9F1941}" type="slidenum">
              <a:rPr lang="en-US" smtClean="0"/>
              <a:t>‹#›</a:t>
            </a:fld>
            <a:endParaRPr lang="en-US"/>
          </a:p>
        </p:txBody>
      </p:sp>
      <p:sp>
        <p:nvSpPr>
          <p:cNvPr id="10" name="TextBox 9"/>
          <p:cNvSpPr txBox="1"/>
          <p:nvPr userDrawn="1"/>
        </p:nvSpPr>
        <p:spPr>
          <a:xfrm>
            <a:off x="1895559" y="61819"/>
            <a:ext cx="5019643" cy="276999"/>
          </a:xfrm>
          <a:prstGeom prst="rect">
            <a:avLst/>
          </a:prstGeom>
          <a:noFill/>
        </p:spPr>
        <p:txBody>
          <a:bodyPr wrap="none" rtlCol="0">
            <a:spAutoFit/>
          </a:bodyPr>
          <a:lstStyle/>
          <a:p>
            <a:pPr algn="ctr"/>
            <a:r>
              <a:rPr lang="en-US" sz="1200" dirty="0">
                <a:latin typeface="Arial Black" panose="020B0A04020102020204" pitchFamily="34" charset="0"/>
              </a:rPr>
              <a:t>Energy Storage and Microgrid Training and Certification</a:t>
            </a:r>
          </a:p>
        </p:txBody>
      </p:sp>
      <p:sp>
        <p:nvSpPr>
          <p:cNvPr id="12" name="Rectangle 11"/>
          <p:cNvSpPr/>
          <p:nvPr userDrawn="1"/>
        </p:nvSpPr>
        <p:spPr>
          <a:xfrm>
            <a:off x="5215" y="142064"/>
            <a:ext cx="180383" cy="990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234517" y="116485"/>
            <a:ext cx="461" cy="16182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94057" y="149665"/>
            <a:ext cx="0" cy="9144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13662" y="149667"/>
            <a:ext cx="0" cy="9144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55314" y="117185"/>
            <a:ext cx="461" cy="16182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1605952" y="142064"/>
            <a:ext cx="368874" cy="990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3426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4057" y="449841"/>
            <a:ext cx="7886700" cy="664888"/>
          </a:xfrm>
        </p:spPr>
        <p:txBody>
          <a:bodyPr>
            <a:normAutofit/>
          </a:bodyPr>
          <a:lstStyle>
            <a:lvl1pPr>
              <a:defRPr sz="3200"/>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M4 Battery Safety</a:t>
            </a:r>
          </a:p>
        </p:txBody>
      </p:sp>
      <p:sp>
        <p:nvSpPr>
          <p:cNvPr id="5" name="Slide Number Placeholder 4"/>
          <p:cNvSpPr>
            <a:spLocks noGrp="1"/>
          </p:cNvSpPr>
          <p:nvPr>
            <p:ph type="sldNum" sz="quarter" idx="12"/>
          </p:nvPr>
        </p:nvSpPr>
        <p:spPr/>
        <p:txBody>
          <a:bodyPr/>
          <a:lstStyle/>
          <a:p>
            <a:fld id="{472942BE-61A7-4C4E-8590-BB78CF9F1941}" type="slidenum">
              <a:rPr lang="en-US" smtClean="0"/>
              <a:t>‹#›</a:t>
            </a:fld>
            <a:endParaRPr lang="en-US"/>
          </a:p>
        </p:txBody>
      </p:sp>
      <p:sp>
        <p:nvSpPr>
          <p:cNvPr id="6" name="TextBox 5"/>
          <p:cNvSpPr txBox="1"/>
          <p:nvPr userDrawn="1"/>
        </p:nvSpPr>
        <p:spPr>
          <a:xfrm>
            <a:off x="1895559" y="61819"/>
            <a:ext cx="5019643" cy="276999"/>
          </a:xfrm>
          <a:prstGeom prst="rect">
            <a:avLst/>
          </a:prstGeom>
          <a:noFill/>
        </p:spPr>
        <p:txBody>
          <a:bodyPr wrap="none" rtlCol="0">
            <a:spAutoFit/>
          </a:bodyPr>
          <a:lstStyle/>
          <a:p>
            <a:pPr algn="ctr"/>
            <a:r>
              <a:rPr lang="en-US" sz="1200" dirty="0">
                <a:latin typeface="Arial Black" panose="020B0A04020102020204" pitchFamily="34" charset="0"/>
              </a:rPr>
              <a:t>Energy Storage and Microgrid Training and Certification</a:t>
            </a:r>
          </a:p>
        </p:txBody>
      </p:sp>
      <p:sp>
        <p:nvSpPr>
          <p:cNvPr id="8" name="Rectangle 7"/>
          <p:cNvSpPr/>
          <p:nvPr userDrawn="1"/>
        </p:nvSpPr>
        <p:spPr>
          <a:xfrm>
            <a:off x="5215" y="142064"/>
            <a:ext cx="180383" cy="990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234517" y="116485"/>
            <a:ext cx="461" cy="16182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294057" y="149665"/>
            <a:ext cx="0" cy="9144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13662" y="149667"/>
            <a:ext cx="0" cy="9144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55314" y="117185"/>
            <a:ext cx="461" cy="16182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1605952" y="142064"/>
            <a:ext cx="368874" cy="990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6498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M4 ESM Safety</a:t>
            </a:r>
          </a:p>
        </p:txBody>
      </p:sp>
      <p:sp>
        <p:nvSpPr>
          <p:cNvPr id="4" name="Slide Number Placeholder 3"/>
          <p:cNvSpPr>
            <a:spLocks noGrp="1"/>
          </p:cNvSpPr>
          <p:nvPr>
            <p:ph type="sldNum" sz="quarter" idx="12"/>
          </p:nvPr>
        </p:nvSpPr>
        <p:spPr/>
        <p:txBody>
          <a:bodyPr/>
          <a:lstStyle/>
          <a:p>
            <a:fld id="{472942BE-61A7-4C4E-8590-BB78CF9F1941}" type="slidenum">
              <a:rPr lang="en-US" smtClean="0"/>
              <a:t>‹#›</a:t>
            </a:fld>
            <a:endParaRPr lang="en-US"/>
          </a:p>
        </p:txBody>
      </p:sp>
      <p:sp>
        <p:nvSpPr>
          <p:cNvPr id="5" name="TextBox 4"/>
          <p:cNvSpPr txBox="1"/>
          <p:nvPr userDrawn="1"/>
        </p:nvSpPr>
        <p:spPr>
          <a:xfrm>
            <a:off x="1895559" y="61819"/>
            <a:ext cx="5019643" cy="276999"/>
          </a:xfrm>
          <a:prstGeom prst="rect">
            <a:avLst/>
          </a:prstGeom>
          <a:noFill/>
        </p:spPr>
        <p:txBody>
          <a:bodyPr wrap="none" rtlCol="0">
            <a:spAutoFit/>
          </a:bodyPr>
          <a:lstStyle/>
          <a:p>
            <a:pPr algn="ctr"/>
            <a:r>
              <a:rPr lang="en-US" sz="1200" dirty="0">
                <a:latin typeface="Arial Black" panose="020B0A04020102020204" pitchFamily="34" charset="0"/>
              </a:rPr>
              <a:t>Energy Storage and Microgrid Training and Certification</a:t>
            </a:r>
          </a:p>
        </p:txBody>
      </p:sp>
      <p:sp>
        <p:nvSpPr>
          <p:cNvPr id="7" name="Rectangle 6"/>
          <p:cNvSpPr/>
          <p:nvPr userDrawn="1"/>
        </p:nvSpPr>
        <p:spPr>
          <a:xfrm>
            <a:off x="5215" y="142064"/>
            <a:ext cx="180383" cy="990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234517" y="116485"/>
            <a:ext cx="461" cy="16182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94057" y="149665"/>
            <a:ext cx="0" cy="9144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3662" y="149667"/>
            <a:ext cx="0" cy="9144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55314" y="117185"/>
            <a:ext cx="461" cy="16182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1605952" y="142064"/>
            <a:ext cx="368874" cy="990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32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M4 ESM Safety</a:t>
            </a:r>
          </a:p>
        </p:txBody>
      </p:sp>
      <p:sp>
        <p:nvSpPr>
          <p:cNvPr id="7" name="Slide Number Placeholder 6"/>
          <p:cNvSpPr>
            <a:spLocks noGrp="1"/>
          </p:cNvSpPr>
          <p:nvPr>
            <p:ph type="sldNum" sz="quarter" idx="12"/>
          </p:nvPr>
        </p:nvSpPr>
        <p:spPr/>
        <p:txBody>
          <a:bodyPr/>
          <a:lstStyle/>
          <a:p>
            <a:fld id="{472942BE-61A7-4C4E-8590-BB78CF9F1941}" type="slidenum">
              <a:rPr lang="en-US" smtClean="0"/>
              <a:t>‹#›</a:t>
            </a:fld>
            <a:endParaRPr lang="en-US"/>
          </a:p>
        </p:txBody>
      </p:sp>
      <p:sp>
        <p:nvSpPr>
          <p:cNvPr id="8" name="TextBox 7"/>
          <p:cNvSpPr txBox="1"/>
          <p:nvPr userDrawn="1"/>
        </p:nvSpPr>
        <p:spPr>
          <a:xfrm>
            <a:off x="1895559" y="61819"/>
            <a:ext cx="5019643" cy="276999"/>
          </a:xfrm>
          <a:prstGeom prst="rect">
            <a:avLst/>
          </a:prstGeom>
          <a:noFill/>
        </p:spPr>
        <p:txBody>
          <a:bodyPr wrap="none" rtlCol="0">
            <a:spAutoFit/>
          </a:bodyPr>
          <a:lstStyle/>
          <a:p>
            <a:pPr algn="ctr"/>
            <a:r>
              <a:rPr lang="en-US" sz="1200" dirty="0">
                <a:latin typeface="Arial Black" panose="020B0A04020102020204" pitchFamily="34" charset="0"/>
              </a:rPr>
              <a:t>Energy Storage and Microgrid Training and Certification</a:t>
            </a:r>
          </a:p>
        </p:txBody>
      </p:sp>
      <p:sp>
        <p:nvSpPr>
          <p:cNvPr id="10" name="Rectangle 9"/>
          <p:cNvSpPr/>
          <p:nvPr userDrawn="1"/>
        </p:nvSpPr>
        <p:spPr>
          <a:xfrm>
            <a:off x="5215" y="142064"/>
            <a:ext cx="180383" cy="990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234517" y="116485"/>
            <a:ext cx="461" cy="16182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94057" y="149665"/>
            <a:ext cx="0" cy="9144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13662" y="149667"/>
            <a:ext cx="0" cy="9144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55314" y="117185"/>
            <a:ext cx="461" cy="16182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1605952" y="142064"/>
            <a:ext cx="368874" cy="990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42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M4 ESM Safety</a:t>
            </a:r>
          </a:p>
        </p:txBody>
      </p:sp>
      <p:sp>
        <p:nvSpPr>
          <p:cNvPr id="7" name="Slide Number Placeholder 6"/>
          <p:cNvSpPr>
            <a:spLocks noGrp="1"/>
          </p:cNvSpPr>
          <p:nvPr>
            <p:ph type="sldNum" sz="quarter" idx="12"/>
          </p:nvPr>
        </p:nvSpPr>
        <p:spPr/>
        <p:txBody>
          <a:bodyPr/>
          <a:lstStyle/>
          <a:p>
            <a:fld id="{472942BE-61A7-4C4E-8590-BB78CF9F1941}" type="slidenum">
              <a:rPr lang="en-US" smtClean="0"/>
              <a:t>‹#›</a:t>
            </a:fld>
            <a:endParaRPr lang="en-US"/>
          </a:p>
        </p:txBody>
      </p:sp>
      <p:sp>
        <p:nvSpPr>
          <p:cNvPr id="8" name="TextBox 7"/>
          <p:cNvSpPr txBox="1"/>
          <p:nvPr userDrawn="1"/>
        </p:nvSpPr>
        <p:spPr>
          <a:xfrm>
            <a:off x="1895559" y="61819"/>
            <a:ext cx="5019643" cy="276999"/>
          </a:xfrm>
          <a:prstGeom prst="rect">
            <a:avLst/>
          </a:prstGeom>
          <a:noFill/>
        </p:spPr>
        <p:txBody>
          <a:bodyPr wrap="none" rtlCol="0">
            <a:spAutoFit/>
          </a:bodyPr>
          <a:lstStyle/>
          <a:p>
            <a:pPr algn="ctr"/>
            <a:r>
              <a:rPr lang="en-US" sz="1200" dirty="0">
                <a:latin typeface="Arial Black" panose="020B0A04020102020204" pitchFamily="34" charset="0"/>
              </a:rPr>
              <a:t>Energy Storage and Microgrid Training and Certification</a:t>
            </a:r>
          </a:p>
        </p:txBody>
      </p:sp>
      <p:sp>
        <p:nvSpPr>
          <p:cNvPr id="10" name="Rectangle 9"/>
          <p:cNvSpPr/>
          <p:nvPr userDrawn="1"/>
        </p:nvSpPr>
        <p:spPr>
          <a:xfrm>
            <a:off x="5215" y="142064"/>
            <a:ext cx="180383" cy="990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234517" y="116485"/>
            <a:ext cx="461" cy="16182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94057" y="149665"/>
            <a:ext cx="0" cy="9144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13662" y="149667"/>
            <a:ext cx="0" cy="9144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355314" y="117185"/>
            <a:ext cx="461" cy="16182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1605952" y="142064"/>
            <a:ext cx="368874" cy="990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3033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2030" y="536122"/>
            <a:ext cx="7886700" cy="69641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61737" y="6356351"/>
            <a:ext cx="3086100" cy="365125"/>
          </a:xfrm>
          <a:prstGeom prst="rect">
            <a:avLst/>
          </a:prstGeom>
        </p:spPr>
        <p:txBody>
          <a:bodyPr vert="horz" lIns="91440" tIns="45720" rIns="91440" bIns="45720" rtlCol="0" anchor="ctr"/>
          <a:lstStyle>
            <a:lvl1pPr algn="l">
              <a:defRPr sz="1200">
                <a:solidFill>
                  <a:srgbClr val="92D050"/>
                </a:solidFill>
              </a:defRPr>
            </a:lvl1pPr>
          </a:lstStyle>
          <a:p>
            <a:r>
              <a:rPr lang="en-US" dirty="0"/>
              <a:t>M4 ESM Safety</a:t>
            </a:r>
          </a:p>
        </p:txBody>
      </p:sp>
      <p:sp>
        <p:nvSpPr>
          <p:cNvPr id="6" name="Slide Number Placeholder 5"/>
          <p:cNvSpPr>
            <a:spLocks noGrp="1"/>
          </p:cNvSpPr>
          <p:nvPr>
            <p:ph type="sldNum" sz="quarter" idx="4"/>
          </p:nvPr>
        </p:nvSpPr>
        <p:spPr>
          <a:xfrm>
            <a:off x="6879055" y="6347997"/>
            <a:ext cx="2057400" cy="365125"/>
          </a:xfrm>
          <a:prstGeom prst="rect">
            <a:avLst/>
          </a:prstGeom>
        </p:spPr>
        <p:txBody>
          <a:bodyPr vert="horz" lIns="91440" tIns="45720" rIns="91440" bIns="45720" rtlCol="0" anchor="ctr"/>
          <a:lstStyle>
            <a:lvl1pPr algn="r">
              <a:defRPr sz="1200">
                <a:solidFill>
                  <a:srgbClr val="92D050"/>
                </a:solidFill>
              </a:defRPr>
            </a:lvl1pPr>
          </a:lstStyle>
          <a:p>
            <a:fld id="{472942BE-61A7-4C4E-8590-BB78CF9F1941}" type="slidenum">
              <a:rPr lang="en-US" smtClean="0"/>
              <a:pPr/>
              <a:t>‹#›</a:t>
            </a:fld>
            <a:endParaRPr lang="en-US"/>
          </a:p>
        </p:txBody>
      </p:sp>
      <p:sp>
        <p:nvSpPr>
          <p:cNvPr id="7" name="TextBox 6"/>
          <p:cNvSpPr txBox="1"/>
          <p:nvPr userDrawn="1"/>
        </p:nvSpPr>
        <p:spPr>
          <a:xfrm>
            <a:off x="1895559" y="61819"/>
            <a:ext cx="5019643" cy="276999"/>
          </a:xfrm>
          <a:prstGeom prst="rect">
            <a:avLst/>
          </a:prstGeom>
          <a:noFill/>
        </p:spPr>
        <p:txBody>
          <a:bodyPr wrap="none" rtlCol="0">
            <a:spAutoFit/>
          </a:bodyPr>
          <a:lstStyle/>
          <a:p>
            <a:pPr algn="ctr"/>
            <a:r>
              <a:rPr lang="en-US" sz="1200" dirty="0">
                <a:latin typeface="Arial Black" panose="020B0A04020102020204" pitchFamily="34" charset="0"/>
              </a:rPr>
              <a:t>Energy Storage and Microgrid Training and Certification</a:t>
            </a:r>
          </a:p>
        </p:txBody>
      </p:sp>
      <p:sp>
        <p:nvSpPr>
          <p:cNvPr id="8" name="TextBox 7"/>
          <p:cNvSpPr txBox="1"/>
          <p:nvPr userDrawn="1"/>
        </p:nvSpPr>
        <p:spPr>
          <a:xfrm>
            <a:off x="452437" y="48957"/>
            <a:ext cx="1147044" cy="307777"/>
          </a:xfrm>
          <a:prstGeom prst="rect">
            <a:avLst/>
          </a:prstGeom>
          <a:noFill/>
        </p:spPr>
        <p:txBody>
          <a:bodyPr wrap="none" rtlCol="0">
            <a:spAutoFit/>
          </a:bodyPr>
          <a:lstStyle/>
          <a:p>
            <a:pPr algn="ctr"/>
            <a:r>
              <a:rPr lang="en-US" sz="1400" dirty="0">
                <a:latin typeface="Arial Black" panose="020B0A04020102020204" pitchFamily="34" charset="0"/>
              </a:rPr>
              <a:t>ESAMTAC</a:t>
            </a:r>
          </a:p>
        </p:txBody>
      </p:sp>
      <p:sp>
        <p:nvSpPr>
          <p:cNvPr id="9" name="Rectangle 8"/>
          <p:cNvSpPr/>
          <p:nvPr userDrawn="1"/>
        </p:nvSpPr>
        <p:spPr>
          <a:xfrm>
            <a:off x="5215" y="142064"/>
            <a:ext cx="180383" cy="990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234517" y="116485"/>
            <a:ext cx="461" cy="16182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94057" y="149665"/>
            <a:ext cx="0" cy="9144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13662" y="149667"/>
            <a:ext cx="0" cy="9144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55314" y="117185"/>
            <a:ext cx="461" cy="16182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1605952" y="142064"/>
            <a:ext cx="368874" cy="9904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B81220-D360-406A-99C8-83421C97CE06}"/>
              </a:ext>
            </a:extLst>
          </p:cNvPr>
          <p:cNvSpPr txBox="1"/>
          <p:nvPr userDrawn="1"/>
        </p:nvSpPr>
        <p:spPr>
          <a:xfrm>
            <a:off x="8676456" y="56459"/>
            <a:ext cx="413509" cy="276999"/>
          </a:xfrm>
          <a:prstGeom prst="rect">
            <a:avLst/>
          </a:prstGeom>
          <a:noFill/>
        </p:spPr>
        <p:txBody>
          <a:bodyPr wrap="square" rtlCol="0">
            <a:spAutoFit/>
          </a:bodyPr>
          <a:lstStyle/>
          <a:p>
            <a:pPr algn="ctr"/>
            <a:r>
              <a:rPr lang="en-US" sz="1200" b="0" dirty="0">
                <a:solidFill>
                  <a:srgbClr val="92D050"/>
                </a:solidFill>
                <a:latin typeface="+mn-lt"/>
              </a:rPr>
              <a:t>v.2</a:t>
            </a:r>
          </a:p>
        </p:txBody>
      </p:sp>
    </p:spTree>
    <p:extLst>
      <p:ext uri="{BB962C8B-B14F-4D97-AF65-F5344CB8AC3E}">
        <p14:creationId xmlns:p14="http://schemas.microsoft.com/office/powerpoint/2010/main" val="3939566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2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www.youtube.com/watch?v=noRe87GWIqI"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youtu.be/OPGyt1M0Bns"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youtu.be/noRe87GWIqI"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16169" y="584655"/>
            <a:ext cx="4711663" cy="923330"/>
          </a:xfrm>
          <a:prstGeom prst="rect">
            <a:avLst/>
          </a:prstGeom>
          <a:noFill/>
        </p:spPr>
        <p:txBody>
          <a:bodyPr wrap="square" rtlCol="0">
            <a:spAutoFit/>
          </a:bodyPr>
          <a:lstStyle/>
          <a:p>
            <a:pPr algn="ctr"/>
            <a:r>
              <a:rPr lang="en-US" sz="5400" dirty="0">
                <a:latin typeface="Arial Black" panose="020B0A04020102020204" pitchFamily="34" charset="0"/>
              </a:rPr>
              <a:t>ESAMTAC</a:t>
            </a:r>
            <a:endParaRPr lang="en-US" sz="6600" dirty="0">
              <a:latin typeface="Arial Black" panose="020B0A04020102020204" pitchFamily="34" charset="0"/>
            </a:endParaRPr>
          </a:p>
        </p:txBody>
      </p:sp>
      <p:sp>
        <p:nvSpPr>
          <p:cNvPr id="15" name="TextBox 14"/>
          <p:cNvSpPr txBox="1"/>
          <p:nvPr/>
        </p:nvSpPr>
        <p:spPr>
          <a:xfrm>
            <a:off x="0" y="2276129"/>
            <a:ext cx="9144000" cy="1200329"/>
          </a:xfrm>
          <a:prstGeom prst="rect">
            <a:avLst/>
          </a:prstGeom>
          <a:noFill/>
        </p:spPr>
        <p:txBody>
          <a:bodyPr wrap="square" rtlCol="0">
            <a:spAutoFit/>
          </a:bodyPr>
          <a:lstStyle/>
          <a:p>
            <a:pPr algn="ctr"/>
            <a:r>
              <a:rPr lang="en-US" sz="3600" dirty="0">
                <a:solidFill>
                  <a:srgbClr val="92D050"/>
                </a:solidFill>
              </a:rPr>
              <a:t>Module 4:</a:t>
            </a:r>
          </a:p>
          <a:p>
            <a:pPr algn="ctr"/>
            <a:r>
              <a:rPr lang="en-US" sz="3600" dirty="0">
                <a:solidFill>
                  <a:srgbClr val="92D050"/>
                </a:solidFill>
              </a:rPr>
              <a:t>Battery Safety</a:t>
            </a:r>
          </a:p>
        </p:txBody>
      </p:sp>
      <p:sp>
        <p:nvSpPr>
          <p:cNvPr id="16" name="Rectangle 15"/>
          <p:cNvSpPr/>
          <p:nvPr/>
        </p:nvSpPr>
        <p:spPr>
          <a:xfrm>
            <a:off x="0" y="781907"/>
            <a:ext cx="1642237" cy="48645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740317" y="698089"/>
            <a:ext cx="117989" cy="64892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53963" y="812804"/>
            <a:ext cx="120644" cy="40803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584968" y="773596"/>
            <a:ext cx="2559031" cy="48645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168020" y="712840"/>
            <a:ext cx="117989" cy="64892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381666" y="827555"/>
            <a:ext cx="120644" cy="40803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500" y="-1"/>
            <a:ext cx="6739630" cy="4864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00779082-E810-4DE6-8932-0ED911F5764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914644" y="5371578"/>
            <a:ext cx="2229636" cy="1486422"/>
          </a:xfrm>
          <a:prstGeom prst="rect">
            <a:avLst/>
          </a:prstGeom>
        </p:spPr>
      </p:pic>
      <p:pic>
        <p:nvPicPr>
          <p:cNvPr id="27" name="Picture 26">
            <a:extLst>
              <a:ext uri="{FF2B5EF4-FFF2-40B4-BE49-F238E27FC236}">
                <a16:creationId xmlns:a16="http://schemas.microsoft.com/office/drawing/2014/main" id="{ED30B861-E2E7-48E1-96F6-3D438431E11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80" y="5371582"/>
            <a:ext cx="1753160" cy="1486418"/>
          </a:xfrm>
          <a:prstGeom prst="rect">
            <a:avLst/>
          </a:prstGeom>
        </p:spPr>
      </p:pic>
      <p:pic>
        <p:nvPicPr>
          <p:cNvPr id="28" name="Picture 27">
            <a:extLst>
              <a:ext uri="{FF2B5EF4-FFF2-40B4-BE49-F238E27FC236}">
                <a16:creationId xmlns:a16="http://schemas.microsoft.com/office/drawing/2014/main" id="{A66206D0-3FA9-41E0-BC9A-12323BF6271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61844" y="5371436"/>
            <a:ext cx="2229636" cy="1486564"/>
          </a:xfrm>
          <a:prstGeom prst="rect">
            <a:avLst/>
          </a:prstGeom>
        </p:spPr>
      </p:pic>
      <p:pic>
        <p:nvPicPr>
          <p:cNvPr id="29" name="Picture 28">
            <a:extLst>
              <a:ext uri="{FF2B5EF4-FFF2-40B4-BE49-F238E27FC236}">
                <a16:creationId xmlns:a16="http://schemas.microsoft.com/office/drawing/2014/main" id="{2F14D545-0753-4FEC-B428-7F2A32378E4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33720" y="5371578"/>
            <a:ext cx="1981760" cy="1486422"/>
          </a:xfrm>
          <a:prstGeom prst="rect">
            <a:avLst/>
          </a:prstGeom>
        </p:spPr>
      </p:pic>
      <p:pic>
        <p:nvPicPr>
          <p:cNvPr id="30" name="Picture 29">
            <a:extLst>
              <a:ext uri="{FF2B5EF4-FFF2-40B4-BE49-F238E27FC236}">
                <a16:creationId xmlns:a16="http://schemas.microsoft.com/office/drawing/2014/main" id="{81EA0453-927C-4EAC-A2D6-7B1E2413D9BE}"/>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718445" y="5371436"/>
            <a:ext cx="1847193" cy="1486564"/>
          </a:xfrm>
          <a:prstGeom prst="rect">
            <a:avLst/>
          </a:prstGeom>
        </p:spPr>
      </p:pic>
      <p:pic>
        <p:nvPicPr>
          <p:cNvPr id="31" name="Picture 30">
            <a:extLst>
              <a:ext uri="{FF2B5EF4-FFF2-40B4-BE49-F238E27FC236}">
                <a16:creationId xmlns:a16="http://schemas.microsoft.com/office/drawing/2014/main" id="{920CFAFF-1748-46A1-9192-7079A00D3F7C}"/>
              </a:ext>
            </a:extLst>
          </p:cNvPr>
          <p:cNvPicPr>
            <a:picLocks noChangeAspect="1"/>
          </p:cNvPicPr>
          <p:nvPr/>
        </p:nvPicPr>
        <p:blipFill>
          <a:blip r:embed="rId7"/>
          <a:stretch>
            <a:fillRect/>
          </a:stretch>
        </p:blipFill>
        <p:spPr>
          <a:xfrm>
            <a:off x="2143526" y="3657600"/>
            <a:ext cx="4857507" cy="1670909"/>
          </a:xfrm>
          <a:prstGeom prst="rect">
            <a:avLst/>
          </a:prstGeom>
        </p:spPr>
      </p:pic>
      <p:sp>
        <p:nvSpPr>
          <p:cNvPr id="9" name="TextBox 8"/>
          <p:cNvSpPr txBox="1"/>
          <p:nvPr/>
        </p:nvSpPr>
        <p:spPr>
          <a:xfrm>
            <a:off x="2594696" y="334246"/>
            <a:ext cx="3954609" cy="1477328"/>
          </a:xfrm>
          <a:prstGeom prst="rect">
            <a:avLst/>
          </a:prstGeom>
          <a:noFill/>
        </p:spPr>
        <p:txBody>
          <a:bodyPr wrap="none" rtlCol="0">
            <a:spAutoFit/>
          </a:bodyPr>
          <a:lstStyle/>
          <a:p>
            <a:pPr algn="ctr"/>
            <a:r>
              <a:rPr lang="en-US" dirty="0">
                <a:latin typeface="Arial Black" panose="020B0A04020102020204" pitchFamily="34" charset="0"/>
              </a:rPr>
              <a:t>Energy Storage and Microgrid</a:t>
            </a:r>
          </a:p>
          <a:p>
            <a:pPr algn="ctr"/>
            <a:endParaRPr lang="en-US" dirty="0">
              <a:latin typeface="Arial Black" panose="020B0A04020102020204" pitchFamily="34" charset="0"/>
            </a:endParaRPr>
          </a:p>
          <a:p>
            <a:pPr algn="ctr"/>
            <a:endParaRPr lang="en-US" dirty="0">
              <a:latin typeface="Arial Black" panose="020B0A04020102020204" pitchFamily="34" charset="0"/>
            </a:endParaRPr>
          </a:p>
          <a:p>
            <a:pPr algn="ctr"/>
            <a:endParaRPr lang="en-US" dirty="0">
              <a:latin typeface="Arial Black" panose="020B0A04020102020204" pitchFamily="34" charset="0"/>
            </a:endParaRPr>
          </a:p>
          <a:p>
            <a:pPr algn="ctr"/>
            <a:r>
              <a:rPr lang="en-US" dirty="0">
                <a:latin typeface="Arial Black" panose="020B0A04020102020204" pitchFamily="34" charset="0"/>
              </a:rPr>
              <a:t>Training and Certification</a:t>
            </a:r>
          </a:p>
        </p:txBody>
      </p:sp>
    </p:spTree>
    <p:extLst>
      <p:ext uri="{BB962C8B-B14F-4D97-AF65-F5344CB8AC3E}">
        <p14:creationId xmlns:p14="http://schemas.microsoft.com/office/powerpoint/2010/main" val="627018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Lead Acid	 </a:t>
            </a:r>
          </a:p>
        </p:txBody>
      </p:sp>
      <p:sp>
        <p:nvSpPr>
          <p:cNvPr id="3" name="Content Placeholder 2"/>
          <p:cNvSpPr>
            <a:spLocks noGrp="1"/>
          </p:cNvSpPr>
          <p:nvPr>
            <p:ph idx="1"/>
          </p:nvPr>
        </p:nvSpPr>
        <p:spPr>
          <a:xfrm>
            <a:off x="621030" y="1315453"/>
            <a:ext cx="7390856" cy="4860742"/>
          </a:xfrm>
        </p:spPr>
        <p:txBody>
          <a:bodyPr>
            <a:normAutofit/>
          </a:bodyPr>
          <a:lstStyle/>
          <a:p>
            <a:pPr marL="0" indent="0">
              <a:buNone/>
            </a:pPr>
            <a:r>
              <a:rPr lang="en-US" dirty="0"/>
              <a:t>Hydrogen Sulfide (H</a:t>
            </a:r>
            <a:r>
              <a:rPr lang="en-US" baseline="-25000" dirty="0"/>
              <a:t>2</a:t>
            </a:r>
            <a:r>
              <a:rPr lang="en-US" dirty="0"/>
              <a:t>S)</a:t>
            </a:r>
          </a:p>
          <a:p>
            <a:pPr lvl="1"/>
            <a:r>
              <a:rPr lang="en-US" dirty="0"/>
              <a:t>By-product of overcharging and battery decomposition </a:t>
            </a:r>
          </a:p>
          <a:p>
            <a:pPr lvl="1"/>
            <a:r>
              <a:rPr lang="en-US" dirty="0"/>
              <a:t>Highly flammable and toxic</a:t>
            </a:r>
          </a:p>
          <a:p>
            <a:pPr lvl="1"/>
            <a:r>
              <a:rPr lang="en-US" dirty="0"/>
              <a:t>Heavier than air</a:t>
            </a:r>
          </a:p>
          <a:p>
            <a:pPr lvl="1"/>
            <a:r>
              <a:rPr lang="en-US" dirty="0"/>
              <a:t>Rotten egg odor</a:t>
            </a:r>
          </a:p>
          <a:p>
            <a:pPr lvl="1"/>
            <a:r>
              <a:rPr lang="en-US" dirty="0"/>
              <a:t>Emergency course of action, leave the area and use gas detecting instrument with a Hydrogen Sulfide sensor to confirm whether the gas is present before returning</a:t>
            </a:r>
          </a:p>
          <a:p>
            <a:pPr lvl="1"/>
            <a:r>
              <a:rPr lang="en-US" dirty="0"/>
              <a:t>Not a common hazard</a:t>
            </a:r>
          </a:p>
          <a:p>
            <a:endParaRPr lang="en-US"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10</a:t>
            </a:fld>
            <a:endParaRPr lang="en-US"/>
          </a:p>
        </p:txBody>
      </p:sp>
      <p:sp>
        <p:nvSpPr>
          <p:cNvPr id="6" name="Footer Placeholder 3">
            <a:extLst>
              <a:ext uri="{FF2B5EF4-FFF2-40B4-BE49-F238E27FC236}">
                <a16:creationId xmlns:a16="http://schemas.microsoft.com/office/drawing/2014/main" id="{40B07293-1216-49B1-9C90-F2825A38ECFF}"/>
              </a:ext>
            </a:extLst>
          </p:cNvPr>
          <p:cNvSpPr>
            <a:spLocks noGrp="1"/>
          </p:cNvSpPr>
          <p:nvPr>
            <p:ph type="ftr" sz="quarter" idx="11"/>
          </p:nvPr>
        </p:nvSpPr>
        <p:spPr>
          <a:xfrm>
            <a:off x="0" y="6402339"/>
            <a:ext cx="5760105" cy="365125"/>
          </a:xfrm>
        </p:spPr>
        <p:txBody>
          <a:bodyPr/>
          <a:lstStyle/>
          <a:p>
            <a:r>
              <a:rPr lang="en-US" dirty="0"/>
              <a:t>M4 Battery Safety</a:t>
            </a:r>
          </a:p>
        </p:txBody>
      </p:sp>
    </p:spTree>
    <p:extLst>
      <p:ext uri="{BB962C8B-B14F-4D97-AF65-F5344CB8AC3E}">
        <p14:creationId xmlns:p14="http://schemas.microsoft.com/office/powerpoint/2010/main" val="205328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Lead Acid	 </a:t>
            </a:r>
          </a:p>
        </p:txBody>
      </p:sp>
      <p:sp>
        <p:nvSpPr>
          <p:cNvPr id="3" name="Content Placeholder 2"/>
          <p:cNvSpPr>
            <a:spLocks noGrp="1"/>
          </p:cNvSpPr>
          <p:nvPr>
            <p:ph idx="1"/>
          </p:nvPr>
        </p:nvSpPr>
        <p:spPr>
          <a:xfrm>
            <a:off x="621030" y="1315453"/>
            <a:ext cx="4506141" cy="4860742"/>
          </a:xfrm>
        </p:spPr>
        <p:txBody>
          <a:bodyPr>
            <a:normAutofit/>
          </a:bodyPr>
          <a:lstStyle/>
          <a:p>
            <a:r>
              <a:rPr lang="en-US" dirty="0"/>
              <a:t>Lead and Lead Alloys</a:t>
            </a:r>
          </a:p>
          <a:p>
            <a:pPr lvl="1"/>
            <a:endParaRPr lang="en-US" dirty="0"/>
          </a:p>
          <a:p>
            <a:pPr lvl="1"/>
            <a:r>
              <a:rPr lang="en-US" dirty="0"/>
              <a:t>Toxic if ingested</a:t>
            </a:r>
          </a:p>
          <a:p>
            <a:pPr lvl="1"/>
            <a:r>
              <a:rPr lang="en-US" dirty="0"/>
              <a:t>Avoid contact or wear gloves</a:t>
            </a:r>
          </a:p>
          <a:p>
            <a:pPr lvl="1"/>
            <a:r>
              <a:rPr lang="en-US" dirty="0"/>
              <a:t>Do not inhale or ingest</a:t>
            </a:r>
          </a:p>
          <a:p>
            <a:pPr lvl="1"/>
            <a:r>
              <a:rPr lang="en-US" dirty="0"/>
              <a:t>Wash hands after handling</a:t>
            </a:r>
          </a:p>
          <a:p>
            <a:pPr lvl="1"/>
            <a:endParaRPr lang="en-US"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11</a:t>
            </a:fld>
            <a:endParaRPr lang="en-US"/>
          </a:p>
        </p:txBody>
      </p:sp>
      <p:sp>
        <p:nvSpPr>
          <p:cNvPr id="6" name="TextBox 5">
            <a:extLst>
              <a:ext uri="{FF2B5EF4-FFF2-40B4-BE49-F238E27FC236}">
                <a16:creationId xmlns:a16="http://schemas.microsoft.com/office/drawing/2014/main" id="{C2131D5A-8F8A-4DB3-BB24-E558523F42BA}"/>
              </a:ext>
            </a:extLst>
          </p:cNvPr>
          <p:cNvSpPr txBox="1"/>
          <p:nvPr/>
        </p:nvSpPr>
        <p:spPr>
          <a:xfrm>
            <a:off x="6109659" y="3829475"/>
            <a:ext cx="1611086" cy="1569660"/>
          </a:xfrm>
          <a:prstGeom prst="rect">
            <a:avLst/>
          </a:prstGeom>
          <a:noFill/>
        </p:spPr>
        <p:txBody>
          <a:bodyPr wrap="square" rtlCol="0">
            <a:spAutoFit/>
          </a:bodyPr>
          <a:lstStyle/>
          <a:p>
            <a:r>
              <a:rPr lang="en-US" sz="9600" b="1" dirty="0" err="1"/>
              <a:t>Pb</a:t>
            </a:r>
            <a:endParaRPr lang="en-US" sz="9600" b="1" dirty="0"/>
          </a:p>
        </p:txBody>
      </p:sp>
      <p:pic>
        <p:nvPicPr>
          <p:cNvPr id="7" name="Picture 6">
            <a:extLst>
              <a:ext uri="{FF2B5EF4-FFF2-40B4-BE49-F238E27FC236}">
                <a16:creationId xmlns:a16="http://schemas.microsoft.com/office/drawing/2014/main" id="{9F9F148F-A16F-43A9-8236-698F36254A96}"/>
              </a:ext>
            </a:extLst>
          </p:cNvPr>
          <p:cNvPicPr>
            <a:picLocks noChangeAspect="1"/>
          </p:cNvPicPr>
          <p:nvPr/>
        </p:nvPicPr>
        <p:blipFill>
          <a:blip r:embed="rId3"/>
          <a:stretch>
            <a:fillRect/>
          </a:stretch>
        </p:blipFill>
        <p:spPr>
          <a:xfrm>
            <a:off x="5347659" y="884331"/>
            <a:ext cx="3135086" cy="3135086"/>
          </a:xfrm>
          <a:prstGeom prst="rect">
            <a:avLst/>
          </a:prstGeom>
        </p:spPr>
      </p:pic>
      <p:sp>
        <p:nvSpPr>
          <p:cNvPr id="9" name="Footer Placeholder 3">
            <a:extLst>
              <a:ext uri="{FF2B5EF4-FFF2-40B4-BE49-F238E27FC236}">
                <a16:creationId xmlns:a16="http://schemas.microsoft.com/office/drawing/2014/main" id="{F5430C29-35DE-4297-BB9E-BBD0274B4FEA}"/>
              </a:ext>
            </a:extLst>
          </p:cNvPr>
          <p:cNvSpPr>
            <a:spLocks noGrp="1"/>
          </p:cNvSpPr>
          <p:nvPr>
            <p:ph type="ftr" sz="quarter" idx="11"/>
          </p:nvPr>
        </p:nvSpPr>
        <p:spPr>
          <a:xfrm>
            <a:off x="0" y="6402339"/>
            <a:ext cx="5760105" cy="365125"/>
          </a:xfrm>
        </p:spPr>
        <p:txBody>
          <a:bodyPr/>
          <a:lstStyle/>
          <a:p>
            <a:r>
              <a:rPr lang="en-US" dirty="0"/>
              <a:t>M4 Battery Safety</a:t>
            </a:r>
          </a:p>
        </p:txBody>
      </p:sp>
    </p:spTree>
    <p:extLst>
      <p:ext uri="{BB962C8B-B14F-4D97-AF65-F5344CB8AC3E}">
        <p14:creationId xmlns:p14="http://schemas.microsoft.com/office/powerpoint/2010/main" val="1962685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Lead Acid Battery Hazards</a:t>
            </a: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dirty="0"/>
              <a:t>Hydrogen – produced during charging</a:t>
            </a:r>
          </a:p>
          <a:p>
            <a:r>
              <a:rPr lang="en-US" dirty="0"/>
              <a:t>Spillage from overheating or freezing due to temperature in storage and installation areas</a:t>
            </a:r>
          </a:p>
          <a:p>
            <a:r>
              <a:rPr lang="en-US" dirty="0"/>
              <a:t>Spillage due to improper handling or damage to case</a:t>
            </a:r>
          </a:p>
          <a:p>
            <a:pPr lvl="1"/>
            <a:r>
              <a:rPr lang="en-US" dirty="0"/>
              <a:t>Do not tilt more than 10 degrees for VLA batteries</a:t>
            </a:r>
          </a:p>
          <a:p>
            <a:r>
              <a:rPr lang="en-US" dirty="0"/>
              <a:t>Fire hazard due to leakage of hydrogen gas during storage and charging</a:t>
            </a:r>
          </a:p>
          <a:p>
            <a:r>
              <a:rPr lang="en-US" dirty="0"/>
              <a:t>Corrosion to nearby objects</a:t>
            </a:r>
          </a:p>
          <a:p>
            <a:r>
              <a:rPr lang="en-US" dirty="0"/>
              <a:t>Overloading of floors in laydown areas</a:t>
            </a:r>
          </a:p>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12</a:t>
            </a:fld>
            <a:endParaRPr lang="en-US"/>
          </a:p>
        </p:txBody>
      </p:sp>
      <p:sp>
        <p:nvSpPr>
          <p:cNvPr id="6" name="Footer Placeholder 3">
            <a:extLst>
              <a:ext uri="{FF2B5EF4-FFF2-40B4-BE49-F238E27FC236}">
                <a16:creationId xmlns:a16="http://schemas.microsoft.com/office/drawing/2014/main" id="{24BA9AB4-0991-4829-A962-F94CF8B58BE7}"/>
              </a:ext>
            </a:extLst>
          </p:cNvPr>
          <p:cNvSpPr>
            <a:spLocks noGrp="1"/>
          </p:cNvSpPr>
          <p:nvPr>
            <p:ph type="ftr" sz="quarter" idx="11"/>
          </p:nvPr>
        </p:nvSpPr>
        <p:spPr>
          <a:xfrm>
            <a:off x="0" y="6402339"/>
            <a:ext cx="5760105" cy="365125"/>
          </a:xfrm>
        </p:spPr>
        <p:txBody>
          <a:bodyPr/>
          <a:lstStyle/>
          <a:p>
            <a:r>
              <a:rPr lang="en-US" dirty="0"/>
              <a:t>M4 Battery Safety</a:t>
            </a:r>
          </a:p>
        </p:txBody>
      </p:sp>
    </p:spTree>
    <p:extLst>
      <p:ext uri="{BB962C8B-B14F-4D97-AF65-F5344CB8AC3E}">
        <p14:creationId xmlns:p14="http://schemas.microsoft.com/office/powerpoint/2010/main" val="1148617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Lead Acid Battery Hazards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Thermal injury due to shorted terminals</a:t>
            </a:r>
          </a:p>
          <a:p>
            <a:r>
              <a:rPr lang="en-US" dirty="0"/>
              <a:t>Fire hazard due to shorted terminals</a:t>
            </a:r>
          </a:p>
          <a:p>
            <a:r>
              <a:rPr lang="en-US" dirty="0"/>
              <a:t>Electric shock hazard possible at higher voltages</a:t>
            </a:r>
          </a:p>
          <a:p>
            <a:r>
              <a:rPr lang="en-US" dirty="0"/>
              <a:t>Potential for physical injury due to weight and size of batteries</a:t>
            </a:r>
          </a:p>
          <a:p>
            <a:r>
              <a:rPr lang="en-US" dirty="0"/>
              <a:t>Rigging equipment must be suitable for use with batteries, chemically and electrically</a:t>
            </a:r>
          </a:p>
          <a:p>
            <a:r>
              <a:rPr lang="en-US" dirty="0"/>
              <a:t>Stacking during storage may damage batteries</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13</a:t>
            </a:fld>
            <a:endParaRPr lang="en-US"/>
          </a:p>
        </p:txBody>
      </p:sp>
      <p:sp>
        <p:nvSpPr>
          <p:cNvPr id="6" name="Footer Placeholder 3">
            <a:extLst>
              <a:ext uri="{FF2B5EF4-FFF2-40B4-BE49-F238E27FC236}">
                <a16:creationId xmlns:a16="http://schemas.microsoft.com/office/drawing/2014/main" id="{1E1F4DD5-8D1B-4424-85C9-895FC74F63CC}"/>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3296053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Lead Acid Battery Hazard Signs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Damage to jar (case) – crack or puncture</a:t>
            </a:r>
          </a:p>
          <a:p>
            <a:r>
              <a:rPr lang="en-US" dirty="0"/>
              <a:t>Distortion to jar (case) due to freezing</a:t>
            </a:r>
          </a:p>
          <a:p>
            <a:r>
              <a:rPr lang="en-US" dirty="0"/>
              <a:t>Damage to terminals</a:t>
            </a:r>
          </a:p>
          <a:p>
            <a:r>
              <a:rPr lang="en-US" dirty="0"/>
              <a:t>Spilled or leaking electrolyte</a:t>
            </a:r>
          </a:p>
          <a:p>
            <a:r>
              <a:rPr lang="en-US" dirty="0"/>
              <a:t>Low electrolyte level</a:t>
            </a:r>
          </a:p>
          <a:p>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14</a:t>
            </a:fld>
            <a:endParaRPr lang="en-US"/>
          </a:p>
        </p:txBody>
      </p:sp>
      <p:sp>
        <p:nvSpPr>
          <p:cNvPr id="6" name="Footer Placeholder 3">
            <a:extLst>
              <a:ext uri="{FF2B5EF4-FFF2-40B4-BE49-F238E27FC236}">
                <a16:creationId xmlns:a16="http://schemas.microsoft.com/office/drawing/2014/main" id="{CE36589A-9EE6-45A7-9E1E-7734C8A17B1C}"/>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1925308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Lead Acid Battery Do’s and Don’ts</a:t>
            </a:r>
          </a:p>
        </p:txBody>
      </p:sp>
      <p:sp>
        <p:nvSpPr>
          <p:cNvPr id="5" name="Slide Number Placeholder 4"/>
          <p:cNvSpPr>
            <a:spLocks noGrp="1"/>
          </p:cNvSpPr>
          <p:nvPr>
            <p:ph type="sldNum" sz="quarter" idx="12"/>
          </p:nvPr>
        </p:nvSpPr>
        <p:spPr/>
        <p:txBody>
          <a:bodyPr/>
          <a:lstStyle/>
          <a:p>
            <a:fld id="{472942BE-61A7-4C4E-8590-BB78CF9F1941}" type="slidenum">
              <a:rPr lang="en-US" smtClean="0"/>
              <a:pPr/>
              <a:t>15</a:t>
            </a:fld>
            <a:endParaRPr lang="en-US"/>
          </a:p>
        </p:txBody>
      </p:sp>
      <p:pic>
        <p:nvPicPr>
          <p:cNvPr id="8" name="Content Placeholder 7">
            <a:extLst>
              <a:ext uri="{FF2B5EF4-FFF2-40B4-BE49-F238E27FC236}">
                <a16:creationId xmlns:a16="http://schemas.microsoft.com/office/drawing/2014/main" id="{A67C6440-EBDB-4090-B728-A40573FD7DB9}"/>
              </a:ext>
            </a:extLst>
          </p:cNvPr>
          <p:cNvPicPr>
            <a:picLocks noGrp="1" noChangeAspect="1"/>
          </p:cNvPicPr>
          <p:nvPr>
            <p:ph idx="1"/>
          </p:nvPr>
        </p:nvPicPr>
        <p:blipFill>
          <a:blip r:embed="rId3"/>
          <a:stretch>
            <a:fillRect/>
          </a:stretch>
        </p:blipFill>
        <p:spPr>
          <a:xfrm>
            <a:off x="272143" y="1364054"/>
            <a:ext cx="8642779" cy="4812909"/>
          </a:xfrm>
          <a:prstGeom prst="rect">
            <a:avLst/>
          </a:prstGeom>
        </p:spPr>
      </p:pic>
      <p:sp>
        <p:nvSpPr>
          <p:cNvPr id="9" name="TextBox 8">
            <a:extLst>
              <a:ext uri="{FF2B5EF4-FFF2-40B4-BE49-F238E27FC236}">
                <a16:creationId xmlns:a16="http://schemas.microsoft.com/office/drawing/2014/main" id="{C9DA1F7F-A1B4-4392-8C72-BF1B74A5CD5F}"/>
              </a:ext>
            </a:extLst>
          </p:cNvPr>
          <p:cNvSpPr txBox="1"/>
          <p:nvPr/>
        </p:nvSpPr>
        <p:spPr>
          <a:xfrm>
            <a:off x="4920343" y="6402338"/>
            <a:ext cx="3243943" cy="369332"/>
          </a:xfrm>
          <a:prstGeom prst="rect">
            <a:avLst/>
          </a:prstGeom>
          <a:noFill/>
        </p:spPr>
        <p:txBody>
          <a:bodyPr wrap="square" rtlCol="0">
            <a:spAutoFit/>
          </a:bodyPr>
          <a:lstStyle/>
          <a:p>
            <a:r>
              <a:rPr lang="en-US" dirty="0"/>
              <a:t>[1] Trojan Battery User’s Guide</a:t>
            </a:r>
          </a:p>
        </p:txBody>
      </p:sp>
      <p:sp>
        <p:nvSpPr>
          <p:cNvPr id="7" name="Footer Placeholder 3">
            <a:extLst>
              <a:ext uri="{FF2B5EF4-FFF2-40B4-BE49-F238E27FC236}">
                <a16:creationId xmlns:a16="http://schemas.microsoft.com/office/drawing/2014/main" id="{B664F052-1B42-4E54-BE4E-3E5D8687786C}"/>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2173275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534056" y="449841"/>
            <a:ext cx="7886700" cy="66488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200" b="0" i="0" u="none" strike="noStrike" cap="none" dirty="0">
                <a:solidFill>
                  <a:schemeClr val="dk1"/>
                </a:solidFill>
                <a:latin typeface="Calibri"/>
                <a:ea typeface="Calibri"/>
                <a:cs typeface="Calibri"/>
                <a:sym typeface="Calibri"/>
              </a:rPr>
              <a:t>Hazardous Material labeling</a:t>
            </a:r>
          </a:p>
        </p:txBody>
      </p:sp>
      <p:sp>
        <p:nvSpPr>
          <p:cNvPr id="215" name="Shape 215"/>
          <p:cNvSpPr txBox="1">
            <a:spLocks noGrp="1"/>
          </p:cNvSpPr>
          <p:nvPr>
            <p:ph type="sldNum" idx="12"/>
          </p:nvPr>
        </p:nvSpPr>
        <p:spPr>
          <a:xfrm>
            <a:off x="6879054" y="6347996"/>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92D050"/>
                </a:solidFill>
                <a:latin typeface="Calibri"/>
                <a:ea typeface="Calibri"/>
                <a:cs typeface="Calibri"/>
                <a:sym typeface="Calibri"/>
              </a:rPr>
              <a:t>16</a:t>
            </a:fld>
            <a:endParaRPr lang="en-US" sz="1200">
              <a:solidFill>
                <a:srgbClr val="92D050"/>
              </a:solidFill>
              <a:latin typeface="Calibri"/>
              <a:ea typeface="Calibri"/>
              <a:cs typeface="Calibri"/>
              <a:sym typeface="Calibri"/>
            </a:endParaRPr>
          </a:p>
        </p:txBody>
      </p:sp>
      <p:pic>
        <p:nvPicPr>
          <p:cNvPr id="216" name="Shape 216"/>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217973" y="1114729"/>
            <a:ext cx="8718481" cy="4908884"/>
          </a:xfrm>
          <a:prstGeom prst="rect">
            <a:avLst/>
          </a:prstGeom>
          <a:noFill/>
          <a:ln>
            <a:noFill/>
          </a:ln>
        </p:spPr>
      </p:pic>
      <p:sp>
        <p:nvSpPr>
          <p:cNvPr id="5" name="Arrow: Up 4">
            <a:extLst>
              <a:ext uri="{FF2B5EF4-FFF2-40B4-BE49-F238E27FC236}">
                <a16:creationId xmlns:a16="http://schemas.microsoft.com/office/drawing/2014/main" id="{D40A0319-9D7F-4E19-B1C2-CAB957973FC4}"/>
              </a:ext>
            </a:extLst>
          </p:cNvPr>
          <p:cNvSpPr/>
          <p:nvPr/>
        </p:nvSpPr>
        <p:spPr>
          <a:xfrm rot="18473551">
            <a:off x="3318702" y="3259616"/>
            <a:ext cx="429918" cy="1451565"/>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a:extLst>
              <a:ext uri="{FF2B5EF4-FFF2-40B4-BE49-F238E27FC236}">
                <a16:creationId xmlns:a16="http://schemas.microsoft.com/office/drawing/2014/main" id="{AE1871C1-6E0A-4B52-AAE6-2ED7403C7602}"/>
              </a:ext>
            </a:extLst>
          </p:cNvPr>
          <p:cNvSpPr>
            <a:spLocks noGrp="1"/>
          </p:cNvSpPr>
          <p:nvPr>
            <p:ph type="ftr" sz="quarter" idx="11"/>
          </p:nvPr>
        </p:nvSpPr>
        <p:spPr>
          <a:xfrm>
            <a:off x="1" y="6402339"/>
            <a:ext cx="1594714" cy="365125"/>
          </a:xfrm>
        </p:spPr>
        <p:txBody>
          <a:bodyPr/>
          <a:lstStyle/>
          <a:p>
            <a:r>
              <a:rPr lang="en-US" dirty="0"/>
              <a:t>M4 Battery Safety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534056" y="449841"/>
            <a:ext cx="7886700" cy="66488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200" b="0" i="0" u="none" strike="noStrike" cap="none" dirty="0">
                <a:solidFill>
                  <a:schemeClr val="dk1"/>
                </a:solidFill>
                <a:latin typeface="Calibri"/>
                <a:ea typeface="Calibri"/>
                <a:cs typeface="Calibri"/>
                <a:sym typeface="Calibri"/>
              </a:rPr>
              <a:t>NFPA 704 Hazardous Material Diamonds</a:t>
            </a:r>
          </a:p>
        </p:txBody>
      </p:sp>
      <p:sp>
        <p:nvSpPr>
          <p:cNvPr id="223" name="Shape 223"/>
          <p:cNvSpPr txBox="1">
            <a:spLocks noGrp="1"/>
          </p:cNvSpPr>
          <p:nvPr>
            <p:ph type="sldNum" idx="12"/>
          </p:nvPr>
        </p:nvSpPr>
        <p:spPr>
          <a:xfrm>
            <a:off x="6879054" y="6347996"/>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92D050"/>
                </a:solidFill>
                <a:latin typeface="Calibri"/>
                <a:ea typeface="Calibri"/>
                <a:cs typeface="Calibri"/>
                <a:sym typeface="Calibri"/>
              </a:rPr>
              <a:t>17</a:t>
            </a:fld>
            <a:endParaRPr lang="en-US" sz="1200">
              <a:solidFill>
                <a:srgbClr val="92D050"/>
              </a:solidFill>
              <a:latin typeface="Calibri"/>
              <a:ea typeface="Calibri"/>
              <a:cs typeface="Calibri"/>
              <a:sym typeface="Calibri"/>
            </a:endParaRPr>
          </a:p>
        </p:txBody>
      </p:sp>
      <p:graphicFrame>
        <p:nvGraphicFramePr>
          <p:cNvPr id="14" name="Table 13">
            <a:extLst>
              <a:ext uri="{FF2B5EF4-FFF2-40B4-BE49-F238E27FC236}">
                <a16:creationId xmlns:a16="http://schemas.microsoft.com/office/drawing/2014/main" id="{52F6C7B9-4EA1-46A9-A4D8-84FB5B8B019F}"/>
              </a:ext>
            </a:extLst>
          </p:cNvPr>
          <p:cNvGraphicFramePr>
            <a:graphicFrameLocks noGrp="1"/>
          </p:cNvGraphicFramePr>
          <p:nvPr>
            <p:extLst>
              <p:ext uri="{D42A27DB-BD31-4B8C-83A1-F6EECF244321}">
                <p14:modId xmlns:p14="http://schemas.microsoft.com/office/powerpoint/2010/main" val="1182092564"/>
              </p:ext>
            </p:extLst>
          </p:nvPr>
        </p:nvGraphicFramePr>
        <p:xfrm>
          <a:off x="3604365" y="1053228"/>
          <a:ext cx="5539635" cy="4872181"/>
        </p:xfrm>
        <a:graphic>
          <a:graphicData uri="http://schemas.openxmlformats.org/drawingml/2006/table">
            <a:tbl>
              <a:tblPr firstRow="1" firstCol="1">
                <a:tableStyleId>{9D7B26C5-4107-4FEC-AEDC-1716B250A1EF}</a:tableStyleId>
              </a:tblPr>
              <a:tblGrid>
                <a:gridCol w="647052">
                  <a:extLst>
                    <a:ext uri="{9D8B030D-6E8A-4147-A177-3AD203B41FA5}">
                      <a16:colId xmlns:a16="http://schemas.microsoft.com/office/drawing/2014/main" val="1359529325"/>
                    </a:ext>
                  </a:extLst>
                </a:gridCol>
                <a:gridCol w="487680">
                  <a:extLst>
                    <a:ext uri="{9D8B030D-6E8A-4147-A177-3AD203B41FA5}">
                      <a16:colId xmlns:a16="http://schemas.microsoft.com/office/drawing/2014/main" val="606078335"/>
                    </a:ext>
                  </a:extLst>
                </a:gridCol>
                <a:gridCol w="4404903">
                  <a:extLst>
                    <a:ext uri="{9D8B030D-6E8A-4147-A177-3AD203B41FA5}">
                      <a16:colId xmlns:a16="http://schemas.microsoft.com/office/drawing/2014/main" val="4069705970"/>
                    </a:ext>
                  </a:extLst>
                </a:gridCol>
              </a:tblGrid>
              <a:tr h="212323">
                <a:tc>
                  <a:txBody>
                    <a:bodyPr/>
                    <a:lstStyle/>
                    <a:p>
                      <a:pPr marL="0" marR="0" algn="ctr">
                        <a:lnSpc>
                          <a:spcPct val="107000"/>
                        </a:lnSpc>
                        <a:spcBef>
                          <a:spcPts val="0"/>
                        </a:spcBef>
                        <a:spcAft>
                          <a:spcPts val="0"/>
                        </a:spcAft>
                      </a:pPr>
                      <a:r>
                        <a:rPr lang="en-US" sz="800">
                          <a:effectLst/>
                        </a:rPr>
                        <a:t>Hazard Category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tc>
                <a:tc>
                  <a:txBody>
                    <a:bodyPr/>
                    <a:lstStyle/>
                    <a:p>
                      <a:pPr marL="0" marR="0" algn="ctr">
                        <a:lnSpc>
                          <a:spcPct val="107000"/>
                        </a:lnSpc>
                        <a:spcBef>
                          <a:spcPts val="0"/>
                        </a:spcBef>
                        <a:spcAft>
                          <a:spcPts val="0"/>
                        </a:spcAft>
                      </a:pPr>
                      <a:r>
                        <a:rPr lang="en-US" sz="800" dirty="0">
                          <a:effectLst/>
                        </a:rPr>
                        <a:t>Rating Number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tc>
                <a:tc>
                  <a:txBody>
                    <a:bodyPr/>
                    <a:lstStyle/>
                    <a:p>
                      <a:pPr marL="0" marR="0">
                        <a:lnSpc>
                          <a:spcPct val="107000"/>
                        </a:lnSpc>
                        <a:spcBef>
                          <a:spcPts val="0"/>
                        </a:spcBef>
                        <a:spcAft>
                          <a:spcPts val="0"/>
                        </a:spcAft>
                      </a:pPr>
                      <a:r>
                        <a:rPr lang="en-US" sz="800" dirty="0">
                          <a:effectLst/>
                        </a:rPr>
                        <a:t>Description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tc>
                <a:extLst>
                  <a:ext uri="{0D108BD9-81ED-4DB2-BD59-A6C34878D82A}">
                    <a16:rowId xmlns:a16="http://schemas.microsoft.com/office/drawing/2014/main" val="47564606"/>
                  </a:ext>
                </a:extLst>
              </a:tr>
              <a:tr h="109380">
                <a:tc>
                  <a:txBody>
                    <a:bodyPr/>
                    <a:lstStyle/>
                    <a:p>
                      <a:pPr marL="0" marR="0" algn="ctr">
                        <a:lnSpc>
                          <a:spcPct val="107000"/>
                        </a:lnSpc>
                        <a:spcBef>
                          <a:spcPts val="0"/>
                        </a:spcBef>
                        <a:spcAft>
                          <a:spcPts val="0"/>
                        </a:spcAft>
                      </a:pPr>
                      <a:r>
                        <a:rPr lang="en-US" sz="700" dirty="0">
                          <a:effectLst/>
                        </a:rPr>
                        <a:t>Health (Blue)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00B0F0"/>
                    </a:solidFill>
                  </a:tcPr>
                </a:tc>
                <a:tc>
                  <a:txBody>
                    <a:bodyPr/>
                    <a:lstStyle/>
                    <a:p>
                      <a:pPr marL="0" marR="0" algn="ctr">
                        <a:lnSpc>
                          <a:spcPct val="107000"/>
                        </a:lnSpc>
                        <a:spcBef>
                          <a:spcPts val="0"/>
                        </a:spcBef>
                        <a:spcAft>
                          <a:spcPts val="0"/>
                        </a:spcAft>
                      </a:pPr>
                      <a:r>
                        <a:rPr lang="en-US" sz="800" dirty="0">
                          <a:effectLst/>
                        </a:rPr>
                        <a:t>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rPr>
                        <a:t>Materials that under emergency conditions can be lethal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1283348"/>
                  </a:ext>
                </a:extLst>
              </a:tr>
              <a:tr h="106731">
                <a:tc>
                  <a:txBody>
                    <a:bodyPr/>
                    <a:lstStyle/>
                    <a:p>
                      <a:pPr marL="0" marR="0" algn="ctr">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00B0F0"/>
                    </a:solidFill>
                  </a:tcPr>
                </a:tc>
                <a:tc>
                  <a:txBody>
                    <a:bodyPr/>
                    <a:lstStyle/>
                    <a:p>
                      <a:pPr marL="0" marR="0" algn="ctr">
                        <a:lnSpc>
                          <a:spcPct val="107000"/>
                        </a:lnSpc>
                        <a:spcBef>
                          <a:spcPts val="0"/>
                        </a:spcBef>
                        <a:spcAft>
                          <a:spcPts val="0"/>
                        </a:spcAft>
                      </a:pPr>
                      <a:r>
                        <a:rPr lang="en-US" sz="800" dirty="0">
                          <a:effectLst/>
                        </a:rPr>
                        <a:t>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rPr>
                        <a:t>Materials that under emergency conditions can cause serious injury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0082139"/>
                  </a:ext>
                </a:extLst>
              </a:tr>
              <a:tr h="194741">
                <a:tc>
                  <a:txBody>
                    <a:bodyPr/>
                    <a:lstStyle/>
                    <a:p>
                      <a:pPr marL="0" marR="0" algn="ctr">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00B0F0"/>
                    </a:solidFill>
                  </a:tcPr>
                </a:tc>
                <a:tc>
                  <a:txBody>
                    <a:bodyPr/>
                    <a:lstStyle/>
                    <a:p>
                      <a:pPr marL="0" marR="0" algn="ctr">
                        <a:lnSpc>
                          <a:spcPct val="107000"/>
                        </a:lnSpc>
                        <a:spcBef>
                          <a:spcPts val="0"/>
                        </a:spcBef>
                        <a:spcAft>
                          <a:spcPts val="0"/>
                        </a:spcAft>
                      </a:pPr>
                      <a:r>
                        <a:rPr lang="en-US" sz="800" dirty="0">
                          <a:effectLst/>
                        </a:rPr>
                        <a:t>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rPr>
                        <a:t>Materials that under emergency conditions can cause temporary incapacitation or residual injury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8907433"/>
                  </a:ext>
                </a:extLst>
              </a:tr>
              <a:tr h="106731">
                <a:tc>
                  <a:txBody>
                    <a:bodyPr/>
                    <a:lstStyle/>
                    <a:p>
                      <a:pPr marL="0" marR="0" algn="ctr">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00B0F0"/>
                    </a:solidFill>
                  </a:tcPr>
                </a:tc>
                <a:tc>
                  <a:txBody>
                    <a:bodyPr/>
                    <a:lstStyle/>
                    <a:p>
                      <a:pPr marL="0" marR="0" algn="ctr">
                        <a:lnSpc>
                          <a:spcPct val="107000"/>
                        </a:lnSpc>
                        <a:spcBef>
                          <a:spcPts val="0"/>
                        </a:spcBef>
                        <a:spcAft>
                          <a:spcPts val="0"/>
                        </a:spcAft>
                      </a:pPr>
                      <a:r>
                        <a:rPr lang="en-US" sz="800">
                          <a:effectLst/>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rPr>
                        <a:t>Materials that under emergency conditions can cause significant irritation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4127989"/>
                  </a:ext>
                </a:extLst>
              </a:tr>
              <a:tr h="106731">
                <a:tc>
                  <a:txBody>
                    <a:bodyPr/>
                    <a:lstStyle/>
                    <a:p>
                      <a:pPr marL="0" marR="0" algn="ctr">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800">
                          <a:effectLst/>
                        </a:rPr>
                        <a:t>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rPr>
                        <a:t>Materials that offer no hazard beyond that of ordinary combustible material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2134113"/>
                  </a:ext>
                </a:extLst>
              </a:tr>
              <a:tr h="170477">
                <a:tc>
                  <a:txBody>
                    <a:bodyPr/>
                    <a:lstStyle/>
                    <a:p>
                      <a:pPr marL="0" marR="0" algn="ctr">
                        <a:lnSpc>
                          <a:spcPct val="107000"/>
                        </a:lnSpc>
                        <a:spcBef>
                          <a:spcPts val="0"/>
                        </a:spcBef>
                        <a:spcAft>
                          <a:spcPts val="0"/>
                        </a:spcAft>
                      </a:pPr>
                      <a:r>
                        <a:rPr lang="en-US" sz="700" dirty="0">
                          <a:effectLst/>
                        </a:rPr>
                        <a:t>Flammability (Red)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12700" cap="flat" cmpd="sng" algn="ctr">
                      <a:solidFill>
                        <a:schemeClr val="tx1"/>
                      </a:solidFill>
                      <a:prstDash val="solid"/>
                      <a:round/>
                      <a:headEnd type="none" w="med" len="med"/>
                      <a:tailEnd type="none" w="med" len="med"/>
                    </a:lnT>
                    <a:solidFill>
                      <a:srgbClr val="FF0000"/>
                    </a:solidFill>
                  </a:tcPr>
                </a:tc>
                <a:tc>
                  <a:txBody>
                    <a:bodyPr/>
                    <a:lstStyle/>
                    <a:p>
                      <a:pPr marL="0" marR="0" algn="ctr">
                        <a:lnSpc>
                          <a:spcPct val="107000"/>
                        </a:lnSpc>
                        <a:spcBef>
                          <a:spcPts val="0"/>
                        </a:spcBef>
                        <a:spcAft>
                          <a:spcPts val="0"/>
                        </a:spcAft>
                      </a:pPr>
                      <a:r>
                        <a:rPr lang="en-US" sz="800" dirty="0">
                          <a:effectLst/>
                        </a:rPr>
                        <a:t>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rPr>
                        <a:t>All liquids and gases with a flash point below 73F and a boiling point below 100F</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785586"/>
                  </a:ext>
                </a:extLst>
              </a:tr>
              <a:tr h="294615">
                <a:tc>
                  <a:txBody>
                    <a:bodyPr/>
                    <a:lstStyle/>
                    <a:p>
                      <a:pPr marL="0" marR="0" algn="ctr">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FF0000"/>
                    </a:solidFill>
                  </a:tcPr>
                </a:tc>
                <a:tc>
                  <a:txBody>
                    <a:bodyPr/>
                    <a:lstStyle/>
                    <a:p>
                      <a:pPr marL="0" marR="0" algn="ctr">
                        <a:lnSpc>
                          <a:spcPct val="107000"/>
                        </a:lnSpc>
                        <a:spcBef>
                          <a:spcPts val="0"/>
                        </a:spcBef>
                        <a:spcAft>
                          <a:spcPts val="0"/>
                        </a:spcAft>
                      </a:pPr>
                      <a:r>
                        <a:rPr lang="en-US" sz="800">
                          <a:effectLst/>
                        </a:rPr>
                        <a:t>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rPr>
                        <a:t>All liquids and gases with flash points at or below 73F and a boiling point at or above 100F and those liquids having flash point at or above 73F and below 100F</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541989"/>
                  </a:ext>
                </a:extLst>
              </a:tr>
              <a:tr h="194741">
                <a:tc>
                  <a:txBody>
                    <a:bodyPr/>
                    <a:lstStyle/>
                    <a:p>
                      <a:pPr marL="0" marR="0" algn="ctr">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FF0000"/>
                    </a:solidFill>
                  </a:tcPr>
                </a:tc>
                <a:tc>
                  <a:txBody>
                    <a:bodyPr/>
                    <a:lstStyle/>
                    <a:p>
                      <a:pPr marL="0" marR="0" algn="ctr">
                        <a:lnSpc>
                          <a:spcPct val="107000"/>
                        </a:lnSpc>
                        <a:spcBef>
                          <a:spcPts val="0"/>
                        </a:spcBef>
                        <a:spcAft>
                          <a:spcPts val="0"/>
                        </a:spcAft>
                      </a:pPr>
                      <a:r>
                        <a:rPr lang="en-US" sz="800">
                          <a:effectLst/>
                        </a:rPr>
                        <a:t>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rPr>
                        <a:t>All liquids with a flash at or above 100F and below 200F or solids that readily give off vapors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3482889"/>
                  </a:ext>
                </a:extLst>
              </a:tr>
              <a:tr h="106731">
                <a:tc>
                  <a:txBody>
                    <a:bodyPr/>
                    <a:lstStyle/>
                    <a:p>
                      <a:pPr marL="0" marR="0" algn="ctr">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FF0000"/>
                    </a:solidFill>
                  </a:tcPr>
                </a:tc>
                <a:tc>
                  <a:txBody>
                    <a:bodyPr/>
                    <a:lstStyle/>
                    <a:p>
                      <a:pPr marL="0" marR="0" algn="ctr">
                        <a:lnSpc>
                          <a:spcPct val="107000"/>
                        </a:lnSpc>
                        <a:spcBef>
                          <a:spcPts val="0"/>
                        </a:spcBef>
                        <a:spcAft>
                          <a:spcPts val="0"/>
                        </a:spcAft>
                      </a:pPr>
                      <a:r>
                        <a:rPr lang="en-US" sz="800">
                          <a:effectLst/>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rPr>
                        <a:t>All liquids, solids, and semi solids with flash points at or above 200F</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7754534"/>
                  </a:ext>
                </a:extLst>
              </a:tr>
              <a:tr h="294615">
                <a:tc>
                  <a:txBody>
                    <a:bodyPr/>
                    <a:lstStyle/>
                    <a:p>
                      <a:pPr marL="0" marR="0" algn="ctr">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800">
                          <a:effectLst/>
                        </a:rPr>
                        <a:t>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rPr>
                        <a:t>Materials that will not burn, including any material that will not burn in air when exposed to a temperature of 1500F for a period of 5 minutes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3401663"/>
                  </a:ext>
                </a:extLst>
              </a:tr>
              <a:tr h="294615">
                <a:tc>
                  <a:txBody>
                    <a:bodyPr/>
                    <a:lstStyle/>
                    <a:p>
                      <a:pPr marL="0" marR="0" algn="ctr">
                        <a:lnSpc>
                          <a:spcPct val="107000"/>
                        </a:lnSpc>
                        <a:spcBef>
                          <a:spcPts val="0"/>
                        </a:spcBef>
                        <a:spcAft>
                          <a:spcPts val="0"/>
                        </a:spcAft>
                      </a:pPr>
                      <a:r>
                        <a:rPr lang="en-US" sz="700" dirty="0">
                          <a:effectLst/>
                        </a:rPr>
                        <a:t>Instability  (Yellow)</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12700" cap="flat" cmpd="sng" algn="ctr">
                      <a:solidFill>
                        <a:schemeClr val="tx1"/>
                      </a:solidFill>
                      <a:prstDash val="solid"/>
                      <a:round/>
                      <a:headEnd type="none" w="med" len="med"/>
                      <a:tailEnd type="none" w="med" len="med"/>
                    </a:lnT>
                    <a:solidFill>
                      <a:srgbClr val="FFFF00"/>
                    </a:solidFill>
                  </a:tcPr>
                </a:tc>
                <a:tc>
                  <a:txBody>
                    <a:bodyPr/>
                    <a:lstStyle/>
                    <a:p>
                      <a:pPr marL="0" marR="0" algn="ctr">
                        <a:lnSpc>
                          <a:spcPct val="107000"/>
                        </a:lnSpc>
                        <a:spcBef>
                          <a:spcPts val="0"/>
                        </a:spcBef>
                        <a:spcAft>
                          <a:spcPts val="0"/>
                        </a:spcAft>
                      </a:pPr>
                      <a:r>
                        <a:rPr lang="en-US" sz="800">
                          <a:effectLst/>
                        </a:rPr>
                        <a:t>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rPr>
                        <a:t>Materials readily capable of detonation or explosive reaction at normal temperatures and pressures. Includes materials that are very sensitive to heat, shock, or light. Examples would include explosives A &amp; B and organic peroxides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7876376"/>
                  </a:ext>
                </a:extLst>
              </a:tr>
              <a:tr h="394489">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FFFF00"/>
                    </a:solidFill>
                  </a:tcPr>
                </a:tc>
                <a:tc>
                  <a:txBody>
                    <a:bodyPr/>
                    <a:lstStyle/>
                    <a:p>
                      <a:pPr marL="0" marR="0" algn="ctr">
                        <a:lnSpc>
                          <a:spcPct val="107000"/>
                        </a:lnSpc>
                        <a:spcBef>
                          <a:spcPts val="0"/>
                        </a:spcBef>
                        <a:spcAft>
                          <a:spcPts val="0"/>
                        </a:spcAft>
                      </a:pPr>
                      <a:r>
                        <a:rPr lang="en-US" sz="800">
                          <a:effectLst/>
                        </a:rPr>
                        <a:t>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rPr>
                        <a:t>Materials which when heated and under confinement are capable of detonation and which may react violently with water. A "W" should appear as a special hazard if an explosive reaction with water can be expected. Examples would include blasting agents, fireworks, and ammonium nitrate fertilizer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4586184"/>
                  </a:ext>
                </a:extLst>
              </a:tr>
              <a:tr h="494363">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FFFF00"/>
                    </a:solidFill>
                  </a:tcPr>
                </a:tc>
                <a:tc>
                  <a:txBody>
                    <a:bodyPr/>
                    <a:lstStyle/>
                    <a:p>
                      <a:pPr marL="0" marR="0" algn="ctr">
                        <a:lnSpc>
                          <a:spcPct val="107000"/>
                        </a:lnSpc>
                        <a:spcBef>
                          <a:spcPts val="0"/>
                        </a:spcBef>
                        <a:spcAft>
                          <a:spcPts val="0"/>
                        </a:spcAft>
                      </a:pPr>
                      <a:r>
                        <a:rPr lang="en-US" sz="800">
                          <a:effectLst/>
                        </a:rPr>
                        <a:t>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rPr>
                        <a:t>Materials which will undergo a violent chemical change at elevated temperatures and pressures but do not detonate. A "W" should appear as a special hazard if contact with water may cause a violent reaction or may cause potentially explosive mixtures to be formed. Examples would include combustible metals and water reactive corrosive materials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201680"/>
                  </a:ext>
                </a:extLst>
              </a:tr>
              <a:tr h="494363">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FFFF00"/>
                    </a:solidFill>
                  </a:tcPr>
                </a:tc>
                <a:tc>
                  <a:txBody>
                    <a:bodyPr/>
                    <a:lstStyle/>
                    <a:p>
                      <a:pPr marL="0" marR="0" algn="ctr">
                        <a:lnSpc>
                          <a:spcPct val="107000"/>
                        </a:lnSpc>
                        <a:spcBef>
                          <a:spcPts val="0"/>
                        </a:spcBef>
                        <a:spcAft>
                          <a:spcPts val="0"/>
                        </a:spcAft>
                      </a:pPr>
                      <a:r>
                        <a:rPr lang="en-US" sz="800">
                          <a:effectLst/>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rPr>
                        <a:t>Materials which are normally stable but may become unstable in combination with other materials or at elevated temperatures and pressures. A "W" should appear as a special hazard if a vigorous but not violent reaction with water may take place. Examples would include most common corrosive and oxidizing materials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684499"/>
                  </a:ext>
                </a:extLst>
              </a:tr>
              <a:tr h="106731">
                <a:tc>
                  <a:txBody>
                    <a:bodyPr/>
                    <a:lstStyle/>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800">
                          <a:effectLst/>
                        </a:rPr>
                        <a:t>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rPr>
                        <a:t>Materials that in themselves are normally stable, even under fire conditions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6839945"/>
                  </a:ext>
                </a:extLst>
              </a:tr>
              <a:tr h="694112">
                <a:tc>
                  <a:txBody>
                    <a:bodyPr/>
                    <a:lstStyle/>
                    <a:p>
                      <a:pPr marL="0" marR="0">
                        <a:lnSpc>
                          <a:spcPct val="107000"/>
                        </a:lnSpc>
                        <a:spcBef>
                          <a:spcPts val="0"/>
                        </a:spcBef>
                        <a:spcAft>
                          <a:spcPts val="0"/>
                        </a:spcAft>
                      </a:pPr>
                      <a:r>
                        <a:rPr lang="en-US" sz="700" dirty="0">
                          <a:effectLst/>
                        </a:rPr>
                        <a:t>Special Hazards (White)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800" dirty="0">
                          <a:effectLst/>
                        </a:rPr>
                        <a:t>Note: Refer to the SDS for the NFPA symbol for each hazard category. Special hazard symbols, such as W (water reactive), OXY (oxidizing material), CRY (cryogenic material), COR (corrosive material), POI (poisonous material), or the radiation warning symbol, must be added to the white bottom section of the placard when available information indicates that one of these special hazards exist. When multiple special hazards exist, add white panels below the placard to list the additional special hazards that apply.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46772544"/>
                  </a:ext>
                </a:extLst>
              </a:tr>
            </a:tbl>
          </a:graphicData>
        </a:graphic>
      </p:graphicFrame>
      <p:sp>
        <p:nvSpPr>
          <p:cNvPr id="15" name="Rectangle 14">
            <a:extLst>
              <a:ext uri="{FF2B5EF4-FFF2-40B4-BE49-F238E27FC236}">
                <a16:creationId xmlns:a16="http://schemas.microsoft.com/office/drawing/2014/main" id="{A827D4DC-090D-4F78-B69D-C600A56508E2}"/>
              </a:ext>
            </a:extLst>
          </p:cNvPr>
          <p:cNvSpPr/>
          <p:nvPr/>
        </p:nvSpPr>
        <p:spPr>
          <a:xfrm>
            <a:off x="241780" y="1053228"/>
            <a:ext cx="3367324" cy="1754326"/>
          </a:xfrm>
          <a:prstGeom prst="rect">
            <a:avLst/>
          </a:prstGeom>
        </p:spPr>
        <p:txBody>
          <a:bodyPr wrap="square">
            <a:spAutoFit/>
          </a:bodyPr>
          <a:lstStyle/>
          <a:p>
            <a:r>
              <a:rPr lang="en-US" sz="1800" b="1" dirty="0">
                <a:solidFill>
                  <a:schemeClr val="tx1"/>
                </a:solidFill>
                <a:latin typeface="Calibri" panose="020F0502020204030204" pitchFamily="34" charset="0"/>
                <a:cs typeface="Calibri" panose="020F0502020204030204" pitchFamily="34" charset="0"/>
              </a:rPr>
              <a:t>Step One: Select Rating Numbers</a:t>
            </a:r>
          </a:p>
          <a:p>
            <a:endParaRPr lang="en-US" sz="1800" b="1" i="1" dirty="0">
              <a:solidFill>
                <a:schemeClr val="tx1"/>
              </a:solidFill>
              <a:latin typeface="Calibri" panose="020F0502020204030204" pitchFamily="34" charset="0"/>
              <a:cs typeface="Calibri" panose="020F0502020204030204" pitchFamily="34" charset="0"/>
            </a:endParaRPr>
          </a:p>
          <a:p>
            <a:r>
              <a:rPr lang="en-US" sz="1200" b="1" dirty="0">
                <a:solidFill>
                  <a:schemeClr val="tx1"/>
                </a:solidFill>
                <a:latin typeface="Calibri" panose="020F0502020204030204" pitchFamily="34" charset="0"/>
                <a:cs typeface="Calibri" panose="020F0502020204030204" pitchFamily="34" charset="0"/>
              </a:rPr>
              <a:t>Determine each material stored or used at the facility and its warning system category and rating.</a:t>
            </a:r>
          </a:p>
          <a:p>
            <a:endParaRPr lang="en-US" sz="1200" b="1" dirty="0">
              <a:solidFill>
                <a:schemeClr val="tx1"/>
              </a:solidFill>
              <a:latin typeface="Calibri" panose="020F0502020204030204" pitchFamily="34" charset="0"/>
              <a:cs typeface="Calibri" panose="020F0502020204030204" pitchFamily="34" charset="0"/>
            </a:endParaRPr>
          </a:p>
          <a:p>
            <a:r>
              <a:rPr lang="en-US" sz="1200" b="1" dirty="0">
                <a:solidFill>
                  <a:schemeClr val="tx1"/>
                </a:solidFill>
                <a:latin typeface="Calibri" panose="020F0502020204030204" pitchFamily="34" charset="0"/>
                <a:cs typeface="Calibri" panose="020F0502020204030204" pitchFamily="34" charset="0"/>
              </a:rPr>
              <a:t>Refer to the safety data sheets (SDS) for the materials used. </a:t>
            </a:r>
            <a:endParaRPr lang="en-US" sz="1200" dirty="0">
              <a:solidFill>
                <a:schemeClr val="tx1"/>
              </a:solidFill>
              <a:latin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id="{2EC30D26-7630-44CC-8A76-5362EF840E8B}"/>
              </a:ext>
            </a:extLst>
          </p:cNvPr>
          <p:cNvGrpSpPr/>
          <p:nvPr/>
        </p:nvGrpSpPr>
        <p:grpSpPr>
          <a:xfrm>
            <a:off x="370074" y="3167453"/>
            <a:ext cx="3105997" cy="3105997"/>
            <a:chOff x="1093303" y="1490869"/>
            <a:chExt cx="4572000" cy="4572000"/>
          </a:xfrm>
        </p:grpSpPr>
        <p:grpSp>
          <p:nvGrpSpPr>
            <p:cNvPr id="24" name="Group 23">
              <a:extLst>
                <a:ext uri="{FF2B5EF4-FFF2-40B4-BE49-F238E27FC236}">
                  <a16:creationId xmlns:a16="http://schemas.microsoft.com/office/drawing/2014/main" id="{FF350905-9E7E-4405-84B7-E5CAD86DCBE6}"/>
                </a:ext>
              </a:extLst>
            </p:cNvPr>
            <p:cNvGrpSpPr/>
            <p:nvPr/>
          </p:nvGrpSpPr>
          <p:grpSpPr>
            <a:xfrm>
              <a:off x="1093303" y="1490869"/>
              <a:ext cx="4572000" cy="4572000"/>
              <a:chOff x="1093303" y="1490869"/>
              <a:chExt cx="4572000" cy="4572000"/>
            </a:xfrm>
          </p:grpSpPr>
          <p:sp>
            <p:nvSpPr>
              <p:cNvPr id="29" name="Diamond 28">
                <a:extLst>
                  <a:ext uri="{FF2B5EF4-FFF2-40B4-BE49-F238E27FC236}">
                    <a16:creationId xmlns:a16="http://schemas.microsoft.com/office/drawing/2014/main" id="{1DAF160D-5204-434F-9D39-B7B32219498C}"/>
                  </a:ext>
                </a:extLst>
              </p:cNvPr>
              <p:cNvSpPr/>
              <p:nvPr/>
            </p:nvSpPr>
            <p:spPr>
              <a:xfrm>
                <a:off x="2236303" y="1490869"/>
                <a:ext cx="2286000" cy="2286000"/>
              </a:xfrm>
              <a:prstGeom prst="diamond">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iamond 29">
                <a:extLst>
                  <a:ext uri="{FF2B5EF4-FFF2-40B4-BE49-F238E27FC236}">
                    <a16:creationId xmlns:a16="http://schemas.microsoft.com/office/drawing/2014/main" id="{281DCF6B-84AC-4968-9FDC-6CEBFC805CFB}"/>
                  </a:ext>
                </a:extLst>
              </p:cNvPr>
              <p:cNvSpPr/>
              <p:nvPr/>
            </p:nvSpPr>
            <p:spPr>
              <a:xfrm>
                <a:off x="3379303" y="2633869"/>
                <a:ext cx="2286000" cy="2286000"/>
              </a:xfrm>
              <a:prstGeom prst="diamond">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Diamond 30">
                <a:extLst>
                  <a:ext uri="{FF2B5EF4-FFF2-40B4-BE49-F238E27FC236}">
                    <a16:creationId xmlns:a16="http://schemas.microsoft.com/office/drawing/2014/main" id="{58C2C0A8-65B4-4775-ACE0-7719425927E7}"/>
                  </a:ext>
                </a:extLst>
              </p:cNvPr>
              <p:cNvSpPr/>
              <p:nvPr/>
            </p:nvSpPr>
            <p:spPr>
              <a:xfrm>
                <a:off x="1093303" y="2633869"/>
                <a:ext cx="2286000" cy="2286000"/>
              </a:xfrm>
              <a:prstGeom prst="diamond">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Diamond 31">
                <a:extLst>
                  <a:ext uri="{FF2B5EF4-FFF2-40B4-BE49-F238E27FC236}">
                    <a16:creationId xmlns:a16="http://schemas.microsoft.com/office/drawing/2014/main" id="{C2569C8B-CB58-4447-9182-C687F18CF594}"/>
                  </a:ext>
                </a:extLst>
              </p:cNvPr>
              <p:cNvSpPr/>
              <p:nvPr/>
            </p:nvSpPr>
            <p:spPr>
              <a:xfrm>
                <a:off x="2236303" y="3776869"/>
                <a:ext cx="2286000" cy="2286000"/>
              </a:xfrm>
              <a:prstGeom prst="diamon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1072D8C2-1136-41EC-A44A-1ECB7A1244D7}"/>
                </a:ext>
              </a:extLst>
            </p:cNvPr>
            <p:cNvSpPr txBox="1"/>
            <p:nvPr/>
          </p:nvSpPr>
          <p:spPr>
            <a:xfrm>
              <a:off x="3097694" y="1849038"/>
              <a:ext cx="563218" cy="1766874"/>
            </a:xfrm>
            <a:prstGeom prst="rect">
              <a:avLst/>
            </a:prstGeom>
            <a:noFill/>
          </p:spPr>
          <p:txBody>
            <a:bodyPr wrap="square" rtlCol="0">
              <a:spAutoFit/>
            </a:bodyPr>
            <a:lstStyle/>
            <a:p>
              <a:pPr algn="ctr"/>
              <a:r>
                <a:rPr lang="en-US" sz="7200" dirty="0"/>
                <a:t>?</a:t>
              </a:r>
            </a:p>
          </p:txBody>
        </p:sp>
        <p:sp>
          <p:nvSpPr>
            <p:cNvPr id="26" name="TextBox 25">
              <a:extLst>
                <a:ext uri="{FF2B5EF4-FFF2-40B4-BE49-F238E27FC236}">
                  <a16:creationId xmlns:a16="http://schemas.microsoft.com/office/drawing/2014/main" id="{FDF0CADD-B7BA-43A8-8211-5B57DACE30E3}"/>
                </a:ext>
              </a:extLst>
            </p:cNvPr>
            <p:cNvSpPr txBox="1"/>
            <p:nvPr/>
          </p:nvSpPr>
          <p:spPr>
            <a:xfrm>
              <a:off x="2512768" y="4314503"/>
              <a:ext cx="1733071" cy="1321558"/>
            </a:xfrm>
            <a:prstGeom prst="rect">
              <a:avLst/>
            </a:prstGeom>
            <a:noFill/>
          </p:spPr>
          <p:txBody>
            <a:bodyPr wrap="square" rtlCol="0" anchor="ctr" anchorCtr="0">
              <a:normAutofit lnSpcReduction="10000"/>
            </a:bodyPr>
            <a:lstStyle/>
            <a:p>
              <a:pPr algn="ctr"/>
              <a:r>
                <a:rPr lang="en-US" sz="5400" dirty="0"/>
                <a:t>?</a:t>
              </a:r>
            </a:p>
          </p:txBody>
        </p:sp>
        <p:sp>
          <p:nvSpPr>
            <p:cNvPr id="27" name="TextBox 26">
              <a:extLst>
                <a:ext uri="{FF2B5EF4-FFF2-40B4-BE49-F238E27FC236}">
                  <a16:creationId xmlns:a16="http://schemas.microsoft.com/office/drawing/2014/main" id="{83DED741-5733-4A6B-AD11-DDFB11264E78}"/>
                </a:ext>
              </a:extLst>
            </p:cNvPr>
            <p:cNvSpPr txBox="1"/>
            <p:nvPr/>
          </p:nvSpPr>
          <p:spPr>
            <a:xfrm>
              <a:off x="4195797" y="2992039"/>
              <a:ext cx="563218" cy="1766874"/>
            </a:xfrm>
            <a:prstGeom prst="rect">
              <a:avLst/>
            </a:prstGeom>
            <a:noFill/>
          </p:spPr>
          <p:txBody>
            <a:bodyPr wrap="square" rtlCol="0">
              <a:spAutoFit/>
            </a:bodyPr>
            <a:lstStyle/>
            <a:p>
              <a:pPr algn="ctr"/>
              <a:r>
                <a:rPr lang="en-US" sz="7200" dirty="0"/>
                <a:t>?</a:t>
              </a:r>
            </a:p>
          </p:txBody>
        </p:sp>
        <p:sp>
          <p:nvSpPr>
            <p:cNvPr id="28" name="TextBox 27">
              <a:extLst>
                <a:ext uri="{FF2B5EF4-FFF2-40B4-BE49-F238E27FC236}">
                  <a16:creationId xmlns:a16="http://schemas.microsoft.com/office/drawing/2014/main" id="{A04808D6-7CAC-4DFA-AE91-B8FA148C0FBC}"/>
                </a:ext>
              </a:extLst>
            </p:cNvPr>
            <p:cNvSpPr txBox="1"/>
            <p:nvPr/>
          </p:nvSpPr>
          <p:spPr>
            <a:xfrm>
              <a:off x="1949551" y="2992039"/>
              <a:ext cx="563218" cy="1766874"/>
            </a:xfrm>
            <a:prstGeom prst="rect">
              <a:avLst/>
            </a:prstGeom>
            <a:noFill/>
          </p:spPr>
          <p:txBody>
            <a:bodyPr wrap="square" rtlCol="0">
              <a:spAutoFit/>
            </a:bodyPr>
            <a:lstStyle/>
            <a:p>
              <a:pPr algn="ctr"/>
              <a:r>
                <a:rPr lang="en-US" sz="7200" dirty="0"/>
                <a:t>?</a:t>
              </a:r>
            </a:p>
          </p:txBody>
        </p:sp>
      </p:grpSp>
      <p:sp>
        <p:nvSpPr>
          <p:cNvPr id="18" name="Footer Placeholder 3">
            <a:extLst>
              <a:ext uri="{FF2B5EF4-FFF2-40B4-BE49-F238E27FC236}">
                <a16:creationId xmlns:a16="http://schemas.microsoft.com/office/drawing/2014/main" id="{B5EDD4BD-2CE3-42A0-9A26-A1EA90D679A3}"/>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1408357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534056" y="449841"/>
            <a:ext cx="7886700" cy="66488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200" b="0" i="0" u="none" strike="noStrike" cap="none" dirty="0">
                <a:solidFill>
                  <a:schemeClr val="dk1"/>
                </a:solidFill>
                <a:latin typeface="Calibri"/>
                <a:ea typeface="Calibri"/>
                <a:cs typeface="Calibri"/>
                <a:sym typeface="Calibri"/>
              </a:rPr>
              <a:t>NFPA 704 Hazardous Material Diamonds</a:t>
            </a:r>
          </a:p>
        </p:txBody>
      </p:sp>
      <p:sp>
        <p:nvSpPr>
          <p:cNvPr id="223" name="Shape 223"/>
          <p:cNvSpPr txBox="1">
            <a:spLocks noGrp="1"/>
          </p:cNvSpPr>
          <p:nvPr>
            <p:ph type="sldNum" idx="12"/>
          </p:nvPr>
        </p:nvSpPr>
        <p:spPr>
          <a:xfrm>
            <a:off x="6879054" y="6347996"/>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92D050"/>
                </a:solidFill>
                <a:latin typeface="Calibri"/>
                <a:ea typeface="Calibri"/>
                <a:cs typeface="Calibri"/>
                <a:sym typeface="Calibri"/>
              </a:rPr>
              <a:t>18</a:t>
            </a:fld>
            <a:endParaRPr lang="en-US" sz="1200">
              <a:solidFill>
                <a:srgbClr val="92D050"/>
              </a:solidFill>
              <a:latin typeface="Calibri"/>
              <a:ea typeface="Calibri"/>
              <a:cs typeface="Calibri"/>
              <a:sym typeface="Calibri"/>
            </a:endParaRPr>
          </a:p>
        </p:txBody>
      </p:sp>
      <p:graphicFrame>
        <p:nvGraphicFramePr>
          <p:cNvPr id="14" name="Table 13">
            <a:extLst>
              <a:ext uri="{FF2B5EF4-FFF2-40B4-BE49-F238E27FC236}">
                <a16:creationId xmlns:a16="http://schemas.microsoft.com/office/drawing/2014/main" id="{52F6C7B9-4EA1-46A9-A4D8-84FB5B8B019F}"/>
              </a:ext>
            </a:extLst>
          </p:cNvPr>
          <p:cNvGraphicFramePr>
            <a:graphicFrameLocks noGrp="1"/>
          </p:cNvGraphicFramePr>
          <p:nvPr>
            <p:extLst>
              <p:ext uri="{D42A27DB-BD31-4B8C-83A1-F6EECF244321}">
                <p14:modId xmlns:p14="http://schemas.microsoft.com/office/powerpoint/2010/main" val="2187423535"/>
              </p:ext>
            </p:extLst>
          </p:nvPr>
        </p:nvGraphicFramePr>
        <p:xfrm>
          <a:off x="207547" y="1053228"/>
          <a:ext cx="8728908" cy="5073973"/>
        </p:xfrm>
        <a:graphic>
          <a:graphicData uri="http://schemas.openxmlformats.org/drawingml/2006/table">
            <a:tbl>
              <a:tblPr firstRow="1" firstCol="1">
                <a:tableStyleId>{9D7B26C5-4107-4FEC-AEDC-1716B250A1EF}</a:tableStyleId>
              </a:tblPr>
              <a:tblGrid>
                <a:gridCol w="1019572">
                  <a:extLst>
                    <a:ext uri="{9D8B030D-6E8A-4147-A177-3AD203B41FA5}">
                      <a16:colId xmlns:a16="http://schemas.microsoft.com/office/drawing/2014/main" val="1359529325"/>
                    </a:ext>
                  </a:extLst>
                </a:gridCol>
                <a:gridCol w="768447">
                  <a:extLst>
                    <a:ext uri="{9D8B030D-6E8A-4147-A177-3AD203B41FA5}">
                      <a16:colId xmlns:a16="http://schemas.microsoft.com/office/drawing/2014/main" val="606078335"/>
                    </a:ext>
                  </a:extLst>
                </a:gridCol>
                <a:gridCol w="6940889">
                  <a:extLst>
                    <a:ext uri="{9D8B030D-6E8A-4147-A177-3AD203B41FA5}">
                      <a16:colId xmlns:a16="http://schemas.microsoft.com/office/drawing/2014/main" val="4069705970"/>
                    </a:ext>
                  </a:extLst>
                </a:gridCol>
              </a:tblGrid>
              <a:tr h="604106">
                <a:tc>
                  <a:txBody>
                    <a:bodyPr/>
                    <a:lstStyle/>
                    <a:p>
                      <a:pPr marL="0" marR="0" algn="ctr">
                        <a:lnSpc>
                          <a:spcPct val="107000"/>
                        </a:lnSpc>
                        <a:spcBef>
                          <a:spcPts val="0"/>
                        </a:spcBef>
                        <a:spcAft>
                          <a:spcPts val="0"/>
                        </a:spcAft>
                      </a:pPr>
                      <a:r>
                        <a:rPr lang="en-US" sz="1400">
                          <a:effectLst/>
                        </a:rPr>
                        <a:t>Hazard Category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tc>
                <a:tc>
                  <a:txBody>
                    <a:bodyPr/>
                    <a:lstStyle/>
                    <a:p>
                      <a:pPr marL="0" marR="0" algn="ctr">
                        <a:lnSpc>
                          <a:spcPct val="107000"/>
                        </a:lnSpc>
                        <a:spcBef>
                          <a:spcPts val="0"/>
                        </a:spcBef>
                        <a:spcAft>
                          <a:spcPts val="0"/>
                        </a:spcAft>
                      </a:pPr>
                      <a:r>
                        <a:rPr lang="en-US" sz="1400" dirty="0">
                          <a:effectLst/>
                        </a:rPr>
                        <a:t>Rating Number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tc>
                <a:tc>
                  <a:txBody>
                    <a:bodyPr/>
                    <a:lstStyle/>
                    <a:p>
                      <a:pPr marL="0" marR="0">
                        <a:lnSpc>
                          <a:spcPct val="107000"/>
                        </a:lnSpc>
                        <a:spcBef>
                          <a:spcPts val="0"/>
                        </a:spcBef>
                        <a:spcAft>
                          <a:spcPts val="0"/>
                        </a:spcAft>
                      </a:pPr>
                      <a:r>
                        <a:rPr lang="en-US" sz="1400" dirty="0">
                          <a:effectLst/>
                        </a:rPr>
                        <a:t>Description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tc>
                <a:extLst>
                  <a:ext uri="{0D108BD9-81ED-4DB2-BD59-A6C34878D82A}">
                    <a16:rowId xmlns:a16="http://schemas.microsoft.com/office/drawing/2014/main" val="47564606"/>
                  </a:ext>
                </a:extLst>
              </a:tr>
              <a:tr h="295287">
                <a:tc>
                  <a:txBody>
                    <a:bodyPr/>
                    <a:lstStyle/>
                    <a:p>
                      <a:pPr marL="0" marR="0" algn="ctr">
                        <a:lnSpc>
                          <a:spcPct val="107000"/>
                        </a:lnSpc>
                        <a:spcBef>
                          <a:spcPts val="0"/>
                        </a:spcBef>
                        <a:spcAft>
                          <a:spcPts val="0"/>
                        </a:spcAft>
                      </a:pPr>
                      <a:r>
                        <a:rPr lang="en-US" sz="1200" dirty="0">
                          <a:effectLst/>
                        </a:rPr>
                        <a:t>Health (Blue)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00B0F0"/>
                    </a:solidFill>
                  </a:tcPr>
                </a:tc>
                <a:tc>
                  <a:txBody>
                    <a:bodyPr/>
                    <a:lstStyle/>
                    <a:p>
                      <a:pPr marL="0" marR="0" algn="ctr">
                        <a:lnSpc>
                          <a:spcPct val="107000"/>
                        </a:lnSpc>
                        <a:spcBef>
                          <a:spcPts val="0"/>
                        </a:spcBef>
                        <a:spcAft>
                          <a:spcPts val="0"/>
                        </a:spcAft>
                      </a:pPr>
                      <a:r>
                        <a:rPr lang="en-US" sz="14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rPr>
                        <a:t>Materials that under emergency conditions can be lethal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1283348"/>
                  </a:ext>
                </a:extLst>
              </a:tr>
              <a:tr h="332123">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00B0F0"/>
                    </a:solidFill>
                  </a:tcPr>
                </a:tc>
                <a:tc>
                  <a:txBody>
                    <a:bodyPr/>
                    <a:lstStyle/>
                    <a:p>
                      <a:pPr marL="0" marR="0" algn="ctr">
                        <a:lnSpc>
                          <a:spcPct val="107000"/>
                        </a:lnSpc>
                        <a:spcBef>
                          <a:spcPts val="0"/>
                        </a:spcBef>
                        <a:spcAft>
                          <a:spcPts val="0"/>
                        </a:spcAft>
                      </a:pPr>
                      <a:r>
                        <a:rPr lang="en-US" sz="14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rPr>
                        <a:t>Materials that under emergency conditions can cause serious injury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0082139"/>
                  </a:ext>
                </a:extLst>
              </a:tr>
              <a:tr h="461091">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00B0F0"/>
                    </a:solidFill>
                  </a:tcPr>
                </a:tc>
                <a:tc>
                  <a:txBody>
                    <a:bodyPr/>
                    <a:lstStyle/>
                    <a:p>
                      <a:pPr marL="0" marR="0" algn="ctr">
                        <a:lnSpc>
                          <a:spcPct val="107000"/>
                        </a:lnSpc>
                        <a:spcBef>
                          <a:spcPts val="0"/>
                        </a:spcBef>
                        <a:spcAft>
                          <a:spcPts val="0"/>
                        </a:spcAft>
                      </a:pPr>
                      <a:r>
                        <a:rPr lang="en-US" sz="14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rPr>
                        <a:t>Materials that under emergency conditions can cause temporary incapacitation or residual injury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8907433"/>
                  </a:ext>
                </a:extLst>
              </a:tr>
              <a:tr h="332123">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00B0F0"/>
                    </a:solidFill>
                  </a:tcPr>
                </a:tc>
                <a:tc>
                  <a:txBody>
                    <a:bodyPr/>
                    <a:lstStyle/>
                    <a:p>
                      <a:pPr marL="0" marR="0" algn="ctr">
                        <a:lnSpc>
                          <a:spcPct val="107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rPr>
                        <a:t>Materials that under emergency conditions can cause significant irritation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4127989"/>
                  </a:ext>
                </a:extLst>
              </a:tr>
              <a:tr h="332123">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rPr>
                        <a:t>Materials that offer no hazard beyond that of ordinary combustible material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2134113"/>
                  </a:ext>
                </a:extLst>
              </a:tr>
              <a:tr h="528780">
                <a:tc>
                  <a:txBody>
                    <a:bodyPr/>
                    <a:lstStyle/>
                    <a:p>
                      <a:pPr marL="0" marR="0" algn="ctr">
                        <a:lnSpc>
                          <a:spcPct val="107000"/>
                        </a:lnSpc>
                        <a:spcBef>
                          <a:spcPts val="0"/>
                        </a:spcBef>
                        <a:spcAft>
                          <a:spcPts val="0"/>
                        </a:spcAft>
                      </a:pPr>
                      <a:r>
                        <a:rPr lang="en-US" sz="1200" dirty="0">
                          <a:effectLst/>
                        </a:rPr>
                        <a:t>Flammability (Red)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12700" cap="flat" cmpd="sng" algn="ctr">
                      <a:solidFill>
                        <a:schemeClr val="tx1"/>
                      </a:solidFill>
                      <a:prstDash val="solid"/>
                      <a:round/>
                      <a:headEnd type="none" w="med" len="med"/>
                      <a:tailEnd type="none" w="med" len="med"/>
                    </a:lnT>
                    <a:solidFill>
                      <a:srgbClr val="FF0000"/>
                    </a:solidFill>
                  </a:tcPr>
                </a:tc>
                <a:tc>
                  <a:txBody>
                    <a:bodyPr/>
                    <a:lstStyle/>
                    <a:p>
                      <a:pPr marL="0" marR="0" algn="ctr">
                        <a:lnSpc>
                          <a:spcPct val="107000"/>
                        </a:lnSpc>
                        <a:spcBef>
                          <a:spcPts val="0"/>
                        </a:spcBef>
                        <a:spcAft>
                          <a:spcPts val="0"/>
                        </a:spcAft>
                      </a:pPr>
                      <a:r>
                        <a:rPr lang="en-US" sz="14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rPr>
                        <a:t>All liquids and gases with a flash point below 73F and a boiling point below 100F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785586"/>
                  </a:ext>
                </a:extLst>
              </a:tr>
              <a:tr h="697563">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FF0000"/>
                    </a:solidFill>
                  </a:tcPr>
                </a:tc>
                <a:tc>
                  <a:txBody>
                    <a:bodyPr/>
                    <a:lstStyle/>
                    <a:p>
                      <a:pPr marL="0" marR="0" algn="ctr">
                        <a:lnSpc>
                          <a:spcPct val="107000"/>
                        </a:lnSpc>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rPr>
                        <a:t>All liquids and gases with flash points at or below 73F and a boiling point at or above 100F and those liquids having flash point at or above 73F and below 100F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541989"/>
                  </a:ext>
                </a:extLst>
              </a:tr>
              <a:tr h="461091">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FF0000"/>
                    </a:solidFill>
                  </a:tcPr>
                </a:tc>
                <a:tc>
                  <a:txBody>
                    <a:bodyPr/>
                    <a:lstStyle/>
                    <a:p>
                      <a:pPr marL="0" marR="0" algn="ctr">
                        <a:lnSpc>
                          <a:spcPct val="107000"/>
                        </a:lnSpc>
                        <a:spcBef>
                          <a:spcPts val="0"/>
                        </a:spcBef>
                        <a:spcAft>
                          <a:spcPts val="0"/>
                        </a:spcAft>
                      </a:pPr>
                      <a:r>
                        <a:rPr lang="en-US" sz="14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rPr>
                        <a:t>All liquids with a flash at or above 100F and below 200F or solids that readily give off vapors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3482889"/>
                  </a:ext>
                </a:extLst>
              </a:tr>
              <a:tr h="332123">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FF0000"/>
                    </a:solidFill>
                  </a:tcPr>
                </a:tc>
                <a:tc>
                  <a:txBody>
                    <a:bodyPr/>
                    <a:lstStyle/>
                    <a:p>
                      <a:pPr marL="0" marR="0" algn="ctr">
                        <a:lnSpc>
                          <a:spcPct val="107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rPr>
                        <a:t>All liquids, solids, and semi solids with flash points at or above 200F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7754534"/>
                  </a:ext>
                </a:extLst>
              </a:tr>
              <a:tr h="697563">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rPr>
                        <a:t>Materials that will not burn, including any material that will not burn in air when exposed to a temperature of 1500 for a period of 5 minutes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3401663"/>
                  </a:ext>
                </a:extLst>
              </a:tr>
            </a:tbl>
          </a:graphicData>
        </a:graphic>
      </p:graphicFrame>
      <p:sp>
        <p:nvSpPr>
          <p:cNvPr id="6" name="Footer Placeholder 3">
            <a:extLst>
              <a:ext uri="{FF2B5EF4-FFF2-40B4-BE49-F238E27FC236}">
                <a16:creationId xmlns:a16="http://schemas.microsoft.com/office/drawing/2014/main" id="{FEBF8390-9B6F-4959-9C9D-99DC4C1A4B47}"/>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3672929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534056" y="449841"/>
            <a:ext cx="7886700" cy="66488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200" b="0" i="0" u="none" strike="noStrike" cap="none" dirty="0">
                <a:solidFill>
                  <a:schemeClr val="dk1"/>
                </a:solidFill>
                <a:latin typeface="Calibri"/>
                <a:ea typeface="Calibri"/>
                <a:cs typeface="Calibri"/>
                <a:sym typeface="Calibri"/>
              </a:rPr>
              <a:t>NFPA 704 Hazardous Material Diamonds</a:t>
            </a:r>
          </a:p>
        </p:txBody>
      </p:sp>
      <p:sp>
        <p:nvSpPr>
          <p:cNvPr id="223" name="Shape 223"/>
          <p:cNvSpPr txBox="1">
            <a:spLocks noGrp="1"/>
          </p:cNvSpPr>
          <p:nvPr>
            <p:ph type="sldNum" idx="12"/>
          </p:nvPr>
        </p:nvSpPr>
        <p:spPr>
          <a:xfrm>
            <a:off x="6879054" y="6347996"/>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92D050"/>
                </a:solidFill>
                <a:latin typeface="Calibri"/>
                <a:ea typeface="Calibri"/>
                <a:cs typeface="Calibri"/>
                <a:sym typeface="Calibri"/>
              </a:rPr>
              <a:t>19</a:t>
            </a:fld>
            <a:endParaRPr lang="en-US" sz="1200">
              <a:solidFill>
                <a:srgbClr val="92D050"/>
              </a:solidFill>
              <a:latin typeface="Calibri"/>
              <a:ea typeface="Calibri"/>
              <a:cs typeface="Calibri"/>
              <a:sym typeface="Calibri"/>
            </a:endParaRPr>
          </a:p>
        </p:txBody>
      </p:sp>
      <p:graphicFrame>
        <p:nvGraphicFramePr>
          <p:cNvPr id="14" name="Table 13">
            <a:extLst>
              <a:ext uri="{FF2B5EF4-FFF2-40B4-BE49-F238E27FC236}">
                <a16:creationId xmlns:a16="http://schemas.microsoft.com/office/drawing/2014/main" id="{52F6C7B9-4EA1-46A9-A4D8-84FB5B8B019F}"/>
              </a:ext>
            </a:extLst>
          </p:cNvPr>
          <p:cNvGraphicFramePr>
            <a:graphicFrameLocks noGrp="1"/>
          </p:cNvGraphicFramePr>
          <p:nvPr>
            <p:extLst>
              <p:ext uri="{D42A27DB-BD31-4B8C-83A1-F6EECF244321}">
                <p14:modId xmlns:p14="http://schemas.microsoft.com/office/powerpoint/2010/main" val="497996261"/>
              </p:ext>
            </p:extLst>
          </p:nvPr>
        </p:nvGraphicFramePr>
        <p:xfrm>
          <a:off x="207547" y="1053228"/>
          <a:ext cx="8728908" cy="5498338"/>
        </p:xfrm>
        <a:graphic>
          <a:graphicData uri="http://schemas.openxmlformats.org/drawingml/2006/table">
            <a:tbl>
              <a:tblPr firstRow="1" firstCol="1">
                <a:tableStyleId>{9D7B26C5-4107-4FEC-AEDC-1716B250A1EF}</a:tableStyleId>
              </a:tblPr>
              <a:tblGrid>
                <a:gridCol w="1019572">
                  <a:extLst>
                    <a:ext uri="{9D8B030D-6E8A-4147-A177-3AD203B41FA5}">
                      <a16:colId xmlns:a16="http://schemas.microsoft.com/office/drawing/2014/main" val="1359529325"/>
                    </a:ext>
                  </a:extLst>
                </a:gridCol>
                <a:gridCol w="768447">
                  <a:extLst>
                    <a:ext uri="{9D8B030D-6E8A-4147-A177-3AD203B41FA5}">
                      <a16:colId xmlns:a16="http://schemas.microsoft.com/office/drawing/2014/main" val="606078335"/>
                    </a:ext>
                  </a:extLst>
                </a:gridCol>
                <a:gridCol w="6940889">
                  <a:extLst>
                    <a:ext uri="{9D8B030D-6E8A-4147-A177-3AD203B41FA5}">
                      <a16:colId xmlns:a16="http://schemas.microsoft.com/office/drawing/2014/main" val="4069705970"/>
                    </a:ext>
                  </a:extLst>
                </a:gridCol>
              </a:tblGrid>
              <a:tr h="452672">
                <a:tc>
                  <a:txBody>
                    <a:bodyPr/>
                    <a:lstStyle/>
                    <a:p>
                      <a:pPr marL="0" marR="0" algn="ctr">
                        <a:lnSpc>
                          <a:spcPct val="107000"/>
                        </a:lnSpc>
                        <a:spcBef>
                          <a:spcPts val="0"/>
                        </a:spcBef>
                        <a:spcAft>
                          <a:spcPts val="0"/>
                        </a:spcAft>
                      </a:pPr>
                      <a:r>
                        <a:rPr lang="en-US" sz="1400">
                          <a:effectLst/>
                        </a:rPr>
                        <a:t>Hazard Category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tc>
                <a:tc>
                  <a:txBody>
                    <a:bodyPr/>
                    <a:lstStyle/>
                    <a:p>
                      <a:pPr marL="0" marR="0" algn="ctr">
                        <a:lnSpc>
                          <a:spcPct val="107000"/>
                        </a:lnSpc>
                        <a:spcBef>
                          <a:spcPts val="0"/>
                        </a:spcBef>
                        <a:spcAft>
                          <a:spcPts val="0"/>
                        </a:spcAft>
                      </a:pPr>
                      <a:r>
                        <a:rPr lang="en-US" sz="1400" dirty="0">
                          <a:effectLst/>
                        </a:rPr>
                        <a:t>Rating Number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tc>
                <a:tc>
                  <a:txBody>
                    <a:bodyPr/>
                    <a:lstStyle/>
                    <a:p>
                      <a:pPr marL="0" marR="0">
                        <a:lnSpc>
                          <a:spcPct val="107000"/>
                        </a:lnSpc>
                        <a:spcBef>
                          <a:spcPts val="0"/>
                        </a:spcBef>
                        <a:spcAft>
                          <a:spcPts val="0"/>
                        </a:spcAft>
                      </a:pPr>
                      <a:r>
                        <a:rPr lang="en-US" sz="1400" dirty="0">
                          <a:effectLst/>
                        </a:rPr>
                        <a:t>Description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tc>
                <a:extLst>
                  <a:ext uri="{0D108BD9-81ED-4DB2-BD59-A6C34878D82A}">
                    <a16:rowId xmlns:a16="http://schemas.microsoft.com/office/drawing/2014/main" val="47564606"/>
                  </a:ext>
                </a:extLst>
              </a:tr>
              <a:tr h="684076">
                <a:tc>
                  <a:txBody>
                    <a:bodyPr/>
                    <a:lstStyle/>
                    <a:p>
                      <a:pPr marL="0" marR="0" algn="ctr">
                        <a:lnSpc>
                          <a:spcPct val="107000"/>
                        </a:lnSpc>
                        <a:spcBef>
                          <a:spcPts val="0"/>
                        </a:spcBef>
                        <a:spcAft>
                          <a:spcPts val="0"/>
                        </a:spcAft>
                      </a:pPr>
                      <a:r>
                        <a:rPr lang="en-US" sz="1200" dirty="0">
                          <a:effectLst/>
                        </a:rPr>
                        <a:t>Instability  (Yellow)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FFFF00"/>
                    </a:solidFill>
                  </a:tcPr>
                </a:tc>
                <a:tc>
                  <a:txBody>
                    <a:bodyPr/>
                    <a:lstStyle/>
                    <a:p>
                      <a:pPr marL="0" marR="0" algn="ctr">
                        <a:lnSpc>
                          <a:spcPct val="107000"/>
                        </a:lnSpc>
                        <a:spcBef>
                          <a:spcPts val="0"/>
                        </a:spcBef>
                        <a:spcAft>
                          <a:spcPts val="0"/>
                        </a:spcAft>
                      </a:pPr>
                      <a:r>
                        <a:rPr lang="en-US" sz="14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rPr>
                        <a:t>Materials readily capable of detonation or explosive reaction at normal temperatures and pressures. Includes materials that are very sensitive to heat, shock, or light. Examples would include explosives A &amp; B and organic peroxides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7876376"/>
                  </a:ext>
                </a:extLst>
              </a:tr>
              <a:tr h="699897">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FFFF00"/>
                    </a:solidFill>
                  </a:tcPr>
                </a:tc>
                <a:tc>
                  <a:txBody>
                    <a:bodyPr/>
                    <a:lstStyle/>
                    <a:p>
                      <a:pPr marL="0" marR="0" algn="ctr">
                        <a:lnSpc>
                          <a:spcPct val="107000"/>
                        </a:lnSpc>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rPr>
                        <a:t>Materials which when heated and under confinement are capable of detonation and which may react violently with water. A "W" should appear as a special hazard if an explosive reaction with water can be expected. Examples would include blasting agents, fireworks, and ammonium nitrate fertilizer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4586184"/>
                  </a:ext>
                </a:extLst>
              </a:tr>
              <a:tr h="915481">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FFFF00"/>
                    </a:solidFill>
                  </a:tcPr>
                </a:tc>
                <a:tc>
                  <a:txBody>
                    <a:bodyPr/>
                    <a:lstStyle/>
                    <a:p>
                      <a:pPr marL="0" marR="0" algn="ctr">
                        <a:lnSpc>
                          <a:spcPct val="107000"/>
                        </a:lnSpc>
                        <a:spcBef>
                          <a:spcPts val="0"/>
                        </a:spcBef>
                        <a:spcAft>
                          <a:spcPts val="0"/>
                        </a:spcAft>
                      </a:pPr>
                      <a:r>
                        <a:rPr lang="en-US" sz="14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rPr>
                        <a:t>Materials which will undergo a violent chemical change at elevated temperatures and pressures but do not detonate. A "W" should appear as a special hazard if contact with water may cause a violent reaction or may cause potentially explosive mixtures to be formed. Examples would include combustible metals and water reactive corrosive materials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201680"/>
                  </a:ext>
                </a:extLst>
              </a:tr>
              <a:tr h="915481">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FFFF00"/>
                    </a:solidFill>
                  </a:tcPr>
                </a:tc>
                <a:tc>
                  <a:txBody>
                    <a:bodyPr/>
                    <a:lstStyle/>
                    <a:p>
                      <a:pPr marL="0" marR="0" algn="ctr">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rPr>
                        <a:t>Materials which are normally stable but may become unstable in combination with other materials or at elevated temperatures and pressures. A "W" should appear as a special hazard if a vigorous but not violent reaction with water may take place. Examples would include most common corrosive and oxidizing materials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684499"/>
                  </a:ext>
                </a:extLst>
              </a:tr>
              <a:tr h="248868">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rPr>
                        <a:t>Materials that in themselves are normally stable, even under fire conditions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6839945"/>
                  </a:ext>
                </a:extLst>
              </a:tr>
              <a:tr h="1378293">
                <a:tc>
                  <a:txBody>
                    <a:bodyPr/>
                    <a:lstStyle/>
                    <a:p>
                      <a:pPr marL="0" marR="0">
                        <a:lnSpc>
                          <a:spcPct val="107000"/>
                        </a:lnSpc>
                        <a:spcBef>
                          <a:spcPts val="0"/>
                        </a:spcBef>
                        <a:spcAft>
                          <a:spcPts val="0"/>
                        </a:spcAft>
                      </a:pPr>
                      <a:r>
                        <a:rPr lang="en-US" sz="1200" dirty="0">
                          <a:effectLst/>
                        </a:rPr>
                        <a:t>Special Hazards (White)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400" dirty="0">
                          <a:effectLst/>
                        </a:rPr>
                        <a:t>Note: Refer to the MSDS for the NFPA symbol for each hazard category. Special hazard symbols, such as W (water reactive), OXY (oxidizing material), CRY (cryogenic material), COR (corrosive material), POI (poisonous material), or the radiation warning symbol, must be added to the white bottom section of the placard when available information indicates that one of these special hazards exist. When multiple special hazards exist, add white panels below the placard to list the additional special hazards that apply.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46772544"/>
                  </a:ext>
                </a:extLst>
              </a:tr>
            </a:tbl>
          </a:graphicData>
        </a:graphic>
      </p:graphicFrame>
      <p:sp>
        <p:nvSpPr>
          <p:cNvPr id="6" name="Footer Placeholder 3">
            <a:extLst>
              <a:ext uri="{FF2B5EF4-FFF2-40B4-BE49-F238E27FC236}">
                <a16:creationId xmlns:a16="http://schemas.microsoft.com/office/drawing/2014/main" id="{0C2753FA-1920-442F-AA27-407544F726F0}"/>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2850290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631657" y="1690689"/>
            <a:ext cx="8187489" cy="4351338"/>
          </a:xfrm>
        </p:spPr>
        <p:txBody>
          <a:bodyPr>
            <a:normAutofit/>
          </a:bodyPr>
          <a:lstStyle/>
          <a:p>
            <a:pPr marL="0" indent="0">
              <a:buNone/>
            </a:pPr>
            <a:r>
              <a:rPr lang="en-US" dirty="0"/>
              <a:t>This module focuses on the unique safety issues associated with Lead Acid and Li-Ion batteries.  </a:t>
            </a:r>
          </a:p>
          <a:p>
            <a:pPr marL="0" indent="0">
              <a:buNone/>
            </a:pPr>
            <a:r>
              <a:rPr lang="en-US" dirty="0"/>
              <a:t>Applicable codes governing safety are presented. Development of Job Hazard Analysis and use of personal protective equipment (PPE) are discussed.  </a:t>
            </a:r>
          </a:p>
          <a:p>
            <a:pPr marL="0" indent="0">
              <a:buNone/>
            </a:pPr>
            <a:r>
              <a:rPr lang="en-US" dirty="0"/>
              <a:t>The design and use of emergency action plans are discussed as an instrument to synthesize hazard analysis and safety planning.</a:t>
            </a:r>
          </a:p>
        </p:txBody>
      </p:sp>
      <p:sp>
        <p:nvSpPr>
          <p:cNvPr id="4" name="Footer Placeholder 3"/>
          <p:cNvSpPr>
            <a:spLocks noGrp="1"/>
          </p:cNvSpPr>
          <p:nvPr>
            <p:ph type="ftr" sz="quarter" idx="11"/>
          </p:nvPr>
        </p:nvSpPr>
        <p:spPr>
          <a:xfrm>
            <a:off x="0" y="6402339"/>
            <a:ext cx="5760105" cy="365125"/>
          </a:xfrm>
        </p:spPr>
        <p:txBody>
          <a:bodyPr/>
          <a:lstStyle/>
          <a:p>
            <a:r>
              <a:rPr lang="en-US" dirty="0"/>
              <a:t>M4 Battery Safety</a:t>
            </a:r>
          </a:p>
        </p:txBody>
      </p:sp>
      <p:sp>
        <p:nvSpPr>
          <p:cNvPr id="5" name="Slide Number Placeholder 4"/>
          <p:cNvSpPr>
            <a:spLocks noGrp="1"/>
          </p:cNvSpPr>
          <p:nvPr>
            <p:ph type="sldNum" sz="quarter" idx="12"/>
          </p:nvPr>
        </p:nvSpPr>
        <p:spPr/>
        <p:txBody>
          <a:bodyPr/>
          <a:lstStyle/>
          <a:p>
            <a:fld id="{472942BE-61A7-4C4E-8590-BB78CF9F1941}" type="slidenum">
              <a:rPr lang="en-US" smtClean="0"/>
              <a:pPr/>
              <a:t>2</a:t>
            </a:fld>
            <a:endParaRPr lang="en-US"/>
          </a:p>
        </p:txBody>
      </p:sp>
    </p:spTree>
    <p:extLst>
      <p:ext uri="{BB962C8B-B14F-4D97-AF65-F5344CB8AC3E}">
        <p14:creationId xmlns:p14="http://schemas.microsoft.com/office/powerpoint/2010/main" val="2868135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534056" y="449841"/>
            <a:ext cx="7886700" cy="66488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200" b="0" i="0" u="none" strike="noStrike" cap="none" dirty="0">
                <a:solidFill>
                  <a:schemeClr val="dk1"/>
                </a:solidFill>
                <a:latin typeface="Calibri"/>
                <a:ea typeface="Calibri"/>
                <a:cs typeface="Calibri"/>
                <a:sym typeface="Calibri"/>
              </a:rPr>
              <a:t>NFPA 704 Hazardous Material Diamonds</a:t>
            </a:r>
          </a:p>
        </p:txBody>
      </p:sp>
      <p:sp>
        <p:nvSpPr>
          <p:cNvPr id="223" name="Shape 223"/>
          <p:cNvSpPr txBox="1">
            <a:spLocks noGrp="1"/>
          </p:cNvSpPr>
          <p:nvPr>
            <p:ph type="sldNum" idx="12"/>
          </p:nvPr>
        </p:nvSpPr>
        <p:spPr>
          <a:xfrm>
            <a:off x="6879054" y="6347996"/>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92D050"/>
                </a:solidFill>
                <a:latin typeface="Calibri"/>
                <a:ea typeface="Calibri"/>
                <a:cs typeface="Calibri"/>
                <a:sym typeface="Calibri"/>
              </a:rPr>
              <a:t>20</a:t>
            </a:fld>
            <a:endParaRPr lang="en-US" sz="1200">
              <a:solidFill>
                <a:srgbClr val="92D050"/>
              </a:solidFill>
              <a:latin typeface="Calibri"/>
              <a:ea typeface="Calibri"/>
              <a:cs typeface="Calibri"/>
              <a:sym typeface="Calibri"/>
            </a:endParaRPr>
          </a:p>
        </p:txBody>
      </p:sp>
      <p:graphicFrame>
        <p:nvGraphicFramePr>
          <p:cNvPr id="14" name="Table 13">
            <a:extLst>
              <a:ext uri="{FF2B5EF4-FFF2-40B4-BE49-F238E27FC236}">
                <a16:creationId xmlns:a16="http://schemas.microsoft.com/office/drawing/2014/main" id="{52F6C7B9-4EA1-46A9-A4D8-84FB5B8B019F}"/>
              </a:ext>
            </a:extLst>
          </p:cNvPr>
          <p:cNvGraphicFramePr>
            <a:graphicFrameLocks noGrp="1"/>
          </p:cNvGraphicFramePr>
          <p:nvPr/>
        </p:nvGraphicFramePr>
        <p:xfrm>
          <a:off x="3604365" y="2880387"/>
          <a:ext cx="5539635" cy="3497687"/>
        </p:xfrm>
        <a:graphic>
          <a:graphicData uri="http://schemas.openxmlformats.org/drawingml/2006/table">
            <a:tbl>
              <a:tblPr firstRow="1" firstCol="1">
                <a:tableStyleId>{9D7B26C5-4107-4FEC-AEDC-1716B250A1EF}</a:tableStyleId>
              </a:tblPr>
              <a:tblGrid>
                <a:gridCol w="647052">
                  <a:extLst>
                    <a:ext uri="{9D8B030D-6E8A-4147-A177-3AD203B41FA5}">
                      <a16:colId xmlns:a16="http://schemas.microsoft.com/office/drawing/2014/main" val="1359529325"/>
                    </a:ext>
                  </a:extLst>
                </a:gridCol>
                <a:gridCol w="487680">
                  <a:extLst>
                    <a:ext uri="{9D8B030D-6E8A-4147-A177-3AD203B41FA5}">
                      <a16:colId xmlns:a16="http://schemas.microsoft.com/office/drawing/2014/main" val="606078335"/>
                    </a:ext>
                  </a:extLst>
                </a:gridCol>
                <a:gridCol w="4404903">
                  <a:extLst>
                    <a:ext uri="{9D8B030D-6E8A-4147-A177-3AD203B41FA5}">
                      <a16:colId xmlns:a16="http://schemas.microsoft.com/office/drawing/2014/main" val="4069705970"/>
                    </a:ext>
                  </a:extLst>
                </a:gridCol>
              </a:tblGrid>
              <a:tr h="212323">
                <a:tc>
                  <a:txBody>
                    <a:bodyPr/>
                    <a:lstStyle/>
                    <a:p>
                      <a:pPr marL="0" marR="0" algn="ctr">
                        <a:lnSpc>
                          <a:spcPct val="107000"/>
                        </a:lnSpc>
                        <a:spcBef>
                          <a:spcPts val="0"/>
                        </a:spcBef>
                        <a:spcAft>
                          <a:spcPts val="0"/>
                        </a:spcAft>
                      </a:pPr>
                      <a:r>
                        <a:rPr lang="en-US" sz="800">
                          <a:effectLst/>
                        </a:rPr>
                        <a:t>Hazard Category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tc>
                <a:tc>
                  <a:txBody>
                    <a:bodyPr/>
                    <a:lstStyle/>
                    <a:p>
                      <a:pPr marL="0" marR="0" algn="ctr">
                        <a:lnSpc>
                          <a:spcPct val="107000"/>
                        </a:lnSpc>
                        <a:spcBef>
                          <a:spcPts val="0"/>
                        </a:spcBef>
                        <a:spcAft>
                          <a:spcPts val="0"/>
                        </a:spcAft>
                      </a:pPr>
                      <a:r>
                        <a:rPr lang="en-US" sz="800" dirty="0">
                          <a:effectLst/>
                        </a:rPr>
                        <a:t>Rating Number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tc>
                <a:tc>
                  <a:txBody>
                    <a:bodyPr/>
                    <a:lstStyle/>
                    <a:p>
                      <a:pPr marL="0" marR="0">
                        <a:lnSpc>
                          <a:spcPct val="107000"/>
                        </a:lnSpc>
                        <a:spcBef>
                          <a:spcPts val="0"/>
                        </a:spcBef>
                        <a:spcAft>
                          <a:spcPts val="0"/>
                        </a:spcAft>
                      </a:pPr>
                      <a:r>
                        <a:rPr lang="en-US" sz="800" dirty="0">
                          <a:effectLst/>
                        </a:rPr>
                        <a:t>Amount Requiring Placarding on a Building or within a Facility</a:t>
                      </a:r>
                    </a:p>
                    <a:p>
                      <a:pPr marL="0" marR="0">
                        <a:lnSpc>
                          <a:spcPct val="107000"/>
                        </a:lnSpc>
                        <a:spcBef>
                          <a:spcPts val="0"/>
                        </a:spcBef>
                        <a:spcAft>
                          <a:spcPts val="0"/>
                        </a:spcAft>
                      </a:pPr>
                      <a:r>
                        <a:rPr lang="en-US" sz="800" dirty="0">
                          <a:effectLst/>
                        </a:rPr>
                        <a:t>(Aggregate Totals of Weight or Volume)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tc>
                <a:extLst>
                  <a:ext uri="{0D108BD9-81ED-4DB2-BD59-A6C34878D82A}">
                    <a16:rowId xmlns:a16="http://schemas.microsoft.com/office/drawing/2014/main" val="47564606"/>
                  </a:ext>
                </a:extLst>
              </a:tr>
              <a:tr h="270212">
                <a:tc>
                  <a:txBody>
                    <a:bodyPr/>
                    <a:lstStyle/>
                    <a:p>
                      <a:pPr marL="0" marR="0" algn="ctr">
                        <a:lnSpc>
                          <a:spcPct val="107000"/>
                        </a:lnSpc>
                        <a:spcBef>
                          <a:spcPts val="0"/>
                        </a:spcBef>
                        <a:spcAft>
                          <a:spcPts val="0"/>
                        </a:spcAft>
                      </a:pPr>
                      <a:r>
                        <a:rPr lang="en-US" sz="700" dirty="0">
                          <a:effectLst/>
                        </a:rPr>
                        <a:t>Health (Blue)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00B0F0"/>
                    </a:solidFill>
                  </a:tcPr>
                </a:tc>
                <a:tc>
                  <a:txBody>
                    <a:bodyPr/>
                    <a:lstStyle/>
                    <a:p>
                      <a:pPr marL="0" marR="0" algn="ctr">
                        <a:lnSpc>
                          <a:spcPct val="107000"/>
                        </a:lnSpc>
                        <a:spcBef>
                          <a:spcPts val="0"/>
                        </a:spcBef>
                        <a:spcAft>
                          <a:spcPts val="0"/>
                        </a:spcAft>
                      </a:pPr>
                      <a:r>
                        <a:rPr lang="en-US" sz="800" dirty="0">
                          <a:effectLst/>
                        </a:rPr>
                        <a:t>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&gt; 100 lbs. or 10 gals. or 50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cu.ft</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48217" marR="48217" marT="0"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1283348"/>
                  </a:ext>
                </a:extLst>
              </a:tr>
              <a:tr h="270212">
                <a:tc>
                  <a:txBody>
                    <a:bodyPr/>
                    <a:lstStyle/>
                    <a:p>
                      <a:pPr marL="0" marR="0" algn="ctr">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00B0F0"/>
                    </a:solidFill>
                  </a:tcPr>
                </a:tc>
                <a:tc>
                  <a:txBody>
                    <a:bodyPr/>
                    <a:lstStyle/>
                    <a:p>
                      <a:pPr marL="0" marR="0" algn="ctr">
                        <a:lnSpc>
                          <a:spcPct val="107000"/>
                        </a:lnSpc>
                        <a:spcBef>
                          <a:spcPts val="0"/>
                        </a:spcBef>
                        <a:spcAft>
                          <a:spcPts val="0"/>
                        </a:spcAft>
                      </a:pPr>
                      <a:r>
                        <a:rPr lang="en-US" sz="800" dirty="0">
                          <a:effectLst/>
                        </a:rPr>
                        <a:t>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&gt; 100 lbs. or 10 gals. or 50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cu.ft</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0082139"/>
                  </a:ext>
                </a:extLst>
              </a:tr>
              <a:tr h="270212">
                <a:tc>
                  <a:txBody>
                    <a:bodyPr/>
                    <a:lstStyle/>
                    <a:p>
                      <a:pPr marL="0" marR="0" algn="ctr">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00B0F0"/>
                    </a:solidFill>
                  </a:tcPr>
                </a:tc>
                <a:tc>
                  <a:txBody>
                    <a:bodyPr/>
                    <a:lstStyle/>
                    <a:p>
                      <a:pPr marL="0" marR="0" algn="ctr">
                        <a:lnSpc>
                          <a:spcPct val="107000"/>
                        </a:lnSpc>
                        <a:spcBef>
                          <a:spcPts val="0"/>
                        </a:spcBef>
                        <a:spcAft>
                          <a:spcPts val="0"/>
                        </a:spcAft>
                      </a:pPr>
                      <a:r>
                        <a:rPr lang="en-US" sz="800" dirty="0">
                          <a:effectLst/>
                        </a:rPr>
                        <a:t>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&gt; 500 lbs. or 55 gals. or 1000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cu.ft</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8907433"/>
                  </a:ext>
                </a:extLst>
              </a:tr>
              <a:tr h="270212">
                <a:tc>
                  <a:txBody>
                    <a:bodyPr/>
                    <a:lstStyle/>
                    <a:p>
                      <a:pPr marL="0" marR="0" algn="ctr">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800">
                          <a:effectLst/>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&gt; 1000 lbs. or 110 gals. or 200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cu.ft</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48217" marR="48217"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4127989"/>
                  </a:ext>
                </a:extLst>
              </a:tr>
              <a:tr h="270212">
                <a:tc>
                  <a:txBody>
                    <a:bodyPr/>
                    <a:lstStyle/>
                    <a:p>
                      <a:pPr marL="0" marR="0" algn="ctr">
                        <a:lnSpc>
                          <a:spcPct val="107000"/>
                        </a:lnSpc>
                        <a:spcBef>
                          <a:spcPts val="0"/>
                        </a:spcBef>
                        <a:spcAft>
                          <a:spcPts val="0"/>
                        </a:spcAft>
                      </a:pPr>
                      <a:r>
                        <a:rPr lang="en-US" sz="700" dirty="0">
                          <a:effectLst/>
                        </a:rPr>
                        <a:t>Flammability (Red)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12700" cap="flat" cmpd="sng" algn="ctr">
                      <a:solidFill>
                        <a:schemeClr val="tx1"/>
                      </a:solidFill>
                      <a:prstDash val="solid"/>
                      <a:round/>
                      <a:headEnd type="none" w="med" len="med"/>
                      <a:tailEnd type="none" w="med" len="med"/>
                    </a:lnT>
                    <a:solidFill>
                      <a:srgbClr val="FF0000"/>
                    </a:solidFill>
                  </a:tcPr>
                </a:tc>
                <a:tc>
                  <a:txBody>
                    <a:bodyPr/>
                    <a:lstStyle/>
                    <a:p>
                      <a:pPr marL="0" marR="0" algn="ctr">
                        <a:lnSpc>
                          <a:spcPct val="107000"/>
                        </a:lnSpc>
                        <a:spcBef>
                          <a:spcPts val="0"/>
                        </a:spcBef>
                        <a:spcAft>
                          <a:spcPts val="0"/>
                        </a:spcAft>
                      </a:pPr>
                      <a:r>
                        <a:rPr lang="en-US" sz="800" dirty="0">
                          <a:effectLst/>
                        </a:rPr>
                        <a:t>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&gt; 500 lbs. or 55 gals. or 1000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cu.ft</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48217" marR="48217" marT="0" marB="0"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785586"/>
                  </a:ext>
                </a:extLst>
              </a:tr>
              <a:tr h="270212">
                <a:tc>
                  <a:txBody>
                    <a:bodyPr/>
                    <a:lstStyle/>
                    <a:p>
                      <a:pPr marL="0" marR="0" algn="ctr">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FF0000"/>
                    </a:solidFill>
                  </a:tcPr>
                </a:tc>
                <a:tc>
                  <a:txBody>
                    <a:bodyPr/>
                    <a:lstStyle/>
                    <a:p>
                      <a:pPr marL="0" marR="0" algn="ctr">
                        <a:lnSpc>
                          <a:spcPct val="107000"/>
                        </a:lnSpc>
                        <a:spcBef>
                          <a:spcPts val="0"/>
                        </a:spcBef>
                        <a:spcAft>
                          <a:spcPts val="0"/>
                        </a:spcAft>
                      </a:pPr>
                      <a:r>
                        <a:rPr lang="en-US" sz="800">
                          <a:effectLst/>
                        </a:rPr>
                        <a:t>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&gt; 500 lbs. or 55 gals. or 1000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cu.ft</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541989"/>
                  </a:ext>
                </a:extLst>
              </a:tr>
              <a:tr h="270212">
                <a:tc>
                  <a:txBody>
                    <a:bodyPr/>
                    <a:lstStyle/>
                    <a:p>
                      <a:pPr marL="0" marR="0" algn="ctr">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FF0000"/>
                    </a:solidFill>
                  </a:tcPr>
                </a:tc>
                <a:tc>
                  <a:txBody>
                    <a:bodyPr/>
                    <a:lstStyle/>
                    <a:p>
                      <a:pPr marL="0" marR="0" algn="ctr">
                        <a:lnSpc>
                          <a:spcPct val="107000"/>
                        </a:lnSpc>
                        <a:spcBef>
                          <a:spcPts val="0"/>
                        </a:spcBef>
                        <a:spcAft>
                          <a:spcPts val="0"/>
                        </a:spcAft>
                      </a:pPr>
                      <a:r>
                        <a:rPr lang="en-US" sz="800">
                          <a:effectLst/>
                        </a:rPr>
                        <a:t>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&gt; 1000 lbs. or 110 gals. or 2000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cu.ft</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3482889"/>
                  </a:ext>
                </a:extLst>
              </a:tr>
              <a:tr h="270212">
                <a:tc>
                  <a:txBody>
                    <a:bodyPr/>
                    <a:lstStyle/>
                    <a:p>
                      <a:pPr marL="0" marR="0" algn="ctr">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800">
                          <a:effectLst/>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&gt; 2000 lbs. or 220 gals. or 4000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cu.ft</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48217" marR="48217"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7754534"/>
                  </a:ext>
                </a:extLst>
              </a:tr>
              <a:tr h="270212">
                <a:tc>
                  <a:txBody>
                    <a:bodyPr/>
                    <a:lstStyle/>
                    <a:p>
                      <a:pPr marL="0" marR="0" algn="ctr">
                        <a:lnSpc>
                          <a:spcPct val="107000"/>
                        </a:lnSpc>
                        <a:spcBef>
                          <a:spcPts val="0"/>
                        </a:spcBef>
                        <a:spcAft>
                          <a:spcPts val="0"/>
                        </a:spcAft>
                      </a:pPr>
                      <a:r>
                        <a:rPr lang="en-US" sz="700" dirty="0">
                          <a:effectLst/>
                        </a:rPr>
                        <a:t>Reactivity (Yellow)</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12700" cap="flat" cmpd="sng" algn="ctr">
                      <a:solidFill>
                        <a:schemeClr val="tx1"/>
                      </a:solidFill>
                      <a:prstDash val="solid"/>
                      <a:round/>
                      <a:headEnd type="none" w="med" len="med"/>
                      <a:tailEnd type="none" w="med" len="med"/>
                    </a:lnT>
                    <a:solidFill>
                      <a:srgbClr val="FFFF00"/>
                    </a:solidFill>
                  </a:tcPr>
                </a:tc>
                <a:tc>
                  <a:txBody>
                    <a:bodyPr/>
                    <a:lstStyle/>
                    <a:p>
                      <a:pPr marL="0" marR="0" algn="ctr">
                        <a:lnSpc>
                          <a:spcPct val="107000"/>
                        </a:lnSpc>
                        <a:spcBef>
                          <a:spcPts val="0"/>
                        </a:spcBef>
                        <a:spcAft>
                          <a:spcPts val="0"/>
                        </a:spcAft>
                      </a:pPr>
                      <a:r>
                        <a:rPr lang="en-US" sz="800">
                          <a:effectLst/>
                        </a:rPr>
                        <a:t>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&gt; 100 lbs. or 10 gals. or 50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cu.ft</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48217" marR="48217" marT="0" marB="0"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7876376"/>
                  </a:ext>
                </a:extLst>
              </a:tr>
              <a:tr h="270212">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FFFF00"/>
                    </a:solidFill>
                  </a:tcPr>
                </a:tc>
                <a:tc>
                  <a:txBody>
                    <a:bodyPr/>
                    <a:lstStyle/>
                    <a:p>
                      <a:pPr marL="0" marR="0" algn="ctr">
                        <a:lnSpc>
                          <a:spcPct val="107000"/>
                        </a:lnSpc>
                        <a:spcBef>
                          <a:spcPts val="0"/>
                        </a:spcBef>
                        <a:spcAft>
                          <a:spcPts val="0"/>
                        </a:spcAft>
                      </a:pPr>
                      <a:r>
                        <a:rPr lang="en-US" sz="800">
                          <a:effectLst/>
                        </a:rPr>
                        <a:t>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&gt; 100 lbs. or 10 gals. or 50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cu.ft</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4586184"/>
                  </a:ext>
                </a:extLst>
              </a:tr>
              <a:tr h="270212">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FFFF00"/>
                    </a:solidFill>
                  </a:tcPr>
                </a:tc>
                <a:tc>
                  <a:txBody>
                    <a:bodyPr/>
                    <a:lstStyle/>
                    <a:p>
                      <a:pPr marL="0" marR="0" algn="ctr">
                        <a:lnSpc>
                          <a:spcPct val="107000"/>
                        </a:lnSpc>
                        <a:spcBef>
                          <a:spcPts val="0"/>
                        </a:spcBef>
                        <a:spcAft>
                          <a:spcPts val="0"/>
                        </a:spcAft>
                      </a:pPr>
                      <a:r>
                        <a:rPr lang="en-US" sz="800">
                          <a:effectLst/>
                        </a:rPr>
                        <a:t>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&gt; 500 lbs. or 55 gals. or 1000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cu.ft</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201680"/>
                  </a:ext>
                </a:extLst>
              </a:tr>
              <a:tr h="270212">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800">
                          <a:effectLst/>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&gt; 1000 lbs. or 110 gals. or 1000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cu.ft</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48217" marR="48217"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684499"/>
                  </a:ext>
                </a:extLst>
              </a:tr>
            </a:tbl>
          </a:graphicData>
        </a:graphic>
      </p:graphicFrame>
      <p:sp>
        <p:nvSpPr>
          <p:cNvPr id="15" name="Rectangle 14">
            <a:extLst>
              <a:ext uri="{FF2B5EF4-FFF2-40B4-BE49-F238E27FC236}">
                <a16:creationId xmlns:a16="http://schemas.microsoft.com/office/drawing/2014/main" id="{A827D4DC-090D-4F78-B69D-C600A56508E2}"/>
              </a:ext>
            </a:extLst>
          </p:cNvPr>
          <p:cNvSpPr/>
          <p:nvPr/>
        </p:nvSpPr>
        <p:spPr>
          <a:xfrm>
            <a:off x="241780" y="1053228"/>
            <a:ext cx="8749820" cy="954107"/>
          </a:xfrm>
          <a:prstGeom prst="rect">
            <a:avLst/>
          </a:prstGeom>
        </p:spPr>
        <p:txBody>
          <a:bodyPr wrap="square">
            <a:spAutoFit/>
          </a:bodyPr>
          <a:lstStyle/>
          <a:p>
            <a:r>
              <a:rPr lang="en-US" sz="1800" b="1" dirty="0">
                <a:solidFill>
                  <a:schemeClr val="tx1"/>
                </a:solidFill>
                <a:latin typeface="Calibri" panose="020F0502020204030204" pitchFamily="34" charset="0"/>
                <a:cs typeface="Calibri" panose="020F0502020204030204" pitchFamily="34" charset="0"/>
              </a:rPr>
              <a:t>Step Two: Determine the Need for Placards</a:t>
            </a:r>
          </a:p>
          <a:p>
            <a:endParaRPr lang="en-US" sz="1200" b="1" i="1" dirty="0">
              <a:solidFill>
                <a:schemeClr val="tx1"/>
              </a:solidFill>
              <a:latin typeface="Calibri" panose="020F0502020204030204" pitchFamily="34" charset="0"/>
              <a:cs typeface="Calibri" panose="020F0502020204030204" pitchFamily="34" charset="0"/>
            </a:endParaRPr>
          </a:p>
          <a:p>
            <a:r>
              <a:rPr lang="en-US" sz="1200" b="1" dirty="0">
                <a:solidFill>
                  <a:schemeClr val="tx1"/>
                </a:solidFill>
                <a:latin typeface="Calibri" panose="020F0502020204030204" pitchFamily="34" charset="0"/>
                <a:cs typeface="Calibri" panose="020F0502020204030204" pitchFamily="34" charset="0"/>
              </a:rPr>
              <a:t>Compare the total amount of materials with the same hazard category number to the amount requiring placards for each hazard category number. </a:t>
            </a:r>
          </a:p>
        </p:txBody>
      </p:sp>
      <p:sp>
        <p:nvSpPr>
          <p:cNvPr id="2" name="Rectangle 1">
            <a:extLst>
              <a:ext uri="{FF2B5EF4-FFF2-40B4-BE49-F238E27FC236}">
                <a16:creationId xmlns:a16="http://schemas.microsoft.com/office/drawing/2014/main" id="{2171C60C-0D6B-4805-8EB8-A080B365AD79}"/>
              </a:ext>
            </a:extLst>
          </p:cNvPr>
          <p:cNvSpPr/>
          <p:nvPr/>
        </p:nvSpPr>
        <p:spPr>
          <a:xfrm>
            <a:off x="3604365" y="2005279"/>
            <a:ext cx="5539635" cy="792525"/>
          </a:xfrm>
          <a:prstGeom prst="rect">
            <a:avLst/>
          </a:prstGeom>
        </p:spPr>
        <p:txBody>
          <a:bodyPr wrap="square">
            <a:spAutoFit/>
          </a:bodyPr>
          <a:lstStyle/>
          <a:p>
            <a:r>
              <a:rPr lang="en-US" b="1" dirty="0">
                <a:latin typeface="Calibri" panose="020F0502020204030204" pitchFamily="34" charset="0"/>
                <a:cs typeface="Calibri" panose="020F0502020204030204" pitchFamily="34" charset="0"/>
              </a:rPr>
              <a:t>Building/Facility Placards</a:t>
            </a:r>
          </a:p>
          <a:p>
            <a:r>
              <a:rPr lang="en-US" sz="1050" dirty="0">
                <a:latin typeface="Calibri" panose="020F0502020204030204" pitchFamily="34" charset="0"/>
                <a:cs typeface="Calibri" panose="020F0502020204030204" pitchFamily="34" charset="0"/>
              </a:rPr>
              <a:t>Facility and building placards identify the highest hazard rating in each category based on the combined materials in a category rating exceeding threshold quantities. Placards will be required when the following amounts of materials are stored or used at a facility:</a:t>
            </a:r>
          </a:p>
        </p:txBody>
      </p:sp>
      <p:grpSp>
        <p:nvGrpSpPr>
          <p:cNvPr id="29" name="Group 28">
            <a:extLst>
              <a:ext uri="{FF2B5EF4-FFF2-40B4-BE49-F238E27FC236}">
                <a16:creationId xmlns:a16="http://schemas.microsoft.com/office/drawing/2014/main" id="{E47954E1-3D18-48B3-AB95-C2BC0E953780}"/>
              </a:ext>
            </a:extLst>
          </p:cNvPr>
          <p:cNvGrpSpPr/>
          <p:nvPr/>
        </p:nvGrpSpPr>
        <p:grpSpPr>
          <a:xfrm>
            <a:off x="367675" y="3165227"/>
            <a:ext cx="3105997" cy="3105997"/>
            <a:chOff x="1093303" y="1490869"/>
            <a:chExt cx="4572000" cy="4572000"/>
          </a:xfrm>
        </p:grpSpPr>
        <p:grpSp>
          <p:nvGrpSpPr>
            <p:cNvPr id="30" name="Group 29">
              <a:extLst>
                <a:ext uri="{FF2B5EF4-FFF2-40B4-BE49-F238E27FC236}">
                  <a16:creationId xmlns:a16="http://schemas.microsoft.com/office/drawing/2014/main" id="{17E6EE50-E3BF-4840-A334-C61A245B425A}"/>
                </a:ext>
              </a:extLst>
            </p:cNvPr>
            <p:cNvGrpSpPr/>
            <p:nvPr/>
          </p:nvGrpSpPr>
          <p:grpSpPr>
            <a:xfrm>
              <a:off x="1093303" y="1490869"/>
              <a:ext cx="4572000" cy="4572000"/>
              <a:chOff x="1093303" y="1490869"/>
              <a:chExt cx="4572000" cy="4572000"/>
            </a:xfrm>
          </p:grpSpPr>
          <p:sp>
            <p:nvSpPr>
              <p:cNvPr id="35" name="Diamond 34">
                <a:extLst>
                  <a:ext uri="{FF2B5EF4-FFF2-40B4-BE49-F238E27FC236}">
                    <a16:creationId xmlns:a16="http://schemas.microsoft.com/office/drawing/2014/main" id="{883E95C3-5611-4625-B8E6-669804BE19E9}"/>
                  </a:ext>
                </a:extLst>
              </p:cNvPr>
              <p:cNvSpPr/>
              <p:nvPr/>
            </p:nvSpPr>
            <p:spPr>
              <a:xfrm>
                <a:off x="2236303" y="1490869"/>
                <a:ext cx="2286000" cy="2286000"/>
              </a:xfrm>
              <a:prstGeom prst="diamond">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Diamond 35">
                <a:extLst>
                  <a:ext uri="{FF2B5EF4-FFF2-40B4-BE49-F238E27FC236}">
                    <a16:creationId xmlns:a16="http://schemas.microsoft.com/office/drawing/2014/main" id="{96BCEB5D-8792-4049-A047-CC0895B87731}"/>
                  </a:ext>
                </a:extLst>
              </p:cNvPr>
              <p:cNvSpPr/>
              <p:nvPr/>
            </p:nvSpPr>
            <p:spPr>
              <a:xfrm>
                <a:off x="3379303" y="2633869"/>
                <a:ext cx="2286000" cy="2286000"/>
              </a:xfrm>
              <a:prstGeom prst="diamond">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Diamond 36">
                <a:extLst>
                  <a:ext uri="{FF2B5EF4-FFF2-40B4-BE49-F238E27FC236}">
                    <a16:creationId xmlns:a16="http://schemas.microsoft.com/office/drawing/2014/main" id="{49CBF809-6194-43C6-82AD-B8AA9CC90416}"/>
                  </a:ext>
                </a:extLst>
              </p:cNvPr>
              <p:cNvSpPr/>
              <p:nvPr/>
            </p:nvSpPr>
            <p:spPr>
              <a:xfrm>
                <a:off x="1093303" y="2633869"/>
                <a:ext cx="2286000" cy="2286000"/>
              </a:xfrm>
              <a:prstGeom prst="diamond">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iamond 37">
                <a:extLst>
                  <a:ext uri="{FF2B5EF4-FFF2-40B4-BE49-F238E27FC236}">
                    <a16:creationId xmlns:a16="http://schemas.microsoft.com/office/drawing/2014/main" id="{84EB8688-E0EC-40FA-B2A5-5EB4C4E71BE1}"/>
                  </a:ext>
                </a:extLst>
              </p:cNvPr>
              <p:cNvSpPr/>
              <p:nvPr/>
            </p:nvSpPr>
            <p:spPr>
              <a:xfrm>
                <a:off x="2236303" y="3776869"/>
                <a:ext cx="2286000" cy="2286000"/>
              </a:xfrm>
              <a:prstGeom prst="diamon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Box 30">
              <a:extLst>
                <a:ext uri="{FF2B5EF4-FFF2-40B4-BE49-F238E27FC236}">
                  <a16:creationId xmlns:a16="http://schemas.microsoft.com/office/drawing/2014/main" id="{74DC1EE7-386D-427F-AD5A-457EDEA9A66D}"/>
                </a:ext>
              </a:extLst>
            </p:cNvPr>
            <p:cNvSpPr txBox="1"/>
            <p:nvPr/>
          </p:nvSpPr>
          <p:spPr>
            <a:xfrm>
              <a:off x="3097694" y="1849038"/>
              <a:ext cx="563218" cy="1766874"/>
            </a:xfrm>
            <a:prstGeom prst="rect">
              <a:avLst/>
            </a:prstGeom>
            <a:noFill/>
          </p:spPr>
          <p:txBody>
            <a:bodyPr wrap="square" rtlCol="0">
              <a:spAutoFit/>
            </a:bodyPr>
            <a:lstStyle/>
            <a:p>
              <a:pPr algn="ctr"/>
              <a:r>
                <a:rPr lang="en-US" sz="7200" dirty="0"/>
                <a:t>?</a:t>
              </a:r>
            </a:p>
          </p:txBody>
        </p:sp>
        <p:sp>
          <p:nvSpPr>
            <p:cNvPr id="32" name="TextBox 31">
              <a:extLst>
                <a:ext uri="{FF2B5EF4-FFF2-40B4-BE49-F238E27FC236}">
                  <a16:creationId xmlns:a16="http://schemas.microsoft.com/office/drawing/2014/main" id="{B3FF3D12-AB36-46CD-9600-24446BB8C514}"/>
                </a:ext>
              </a:extLst>
            </p:cNvPr>
            <p:cNvSpPr txBox="1"/>
            <p:nvPr/>
          </p:nvSpPr>
          <p:spPr>
            <a:xfrm>
              <a:off x="2512768" y="4314503"/>
              <a:ext cx="1733071" cy="1321558"/>
            </a:xfrm>
            <a:prstGeom prst="rect">
              <a:avLst/>
            </a:prstGeom>
            <a:noFill/>
          </p:spPr>
          <p:txBody>
            <a:bodyPr wrap="square" rtlCol="0" anchor="ctr" anchorCtr="0">
              <a:normAutofit lnSpcReduction="10000"/>
            </a:bodyPr>
            <a:lstStyle/>
            <a:p>
              <a:pPr algn="ctr"/>
              <a:r>
                <a:rPr lang="en-US" sz="5400" dirty="0"/>
                <a:t>?</a:t>
              </a:r>
            </a:p>
          </p:txBody>
        </p:sp>
        <p:sp>
          <p:nvSpPr>
            <p:cNvPr id="33" name="TextBox 32">
              <a:extLst>
                <a:ext uri="{FF2B5EF4-FFF2-40B4-BE49-F238E27FC236}">
                  <a16:creationId xmlns:a16="http://schemas.microsoft.com/office/drawing/2014/main" id="{49222191-D195-4F23-A3CB-9E4773A165B0}"/>
                </a:ext>
              </a:extLst>
            </p:cNvPr>
            <p:cNvSpPr txBox="1"/>
            <p:nvPr/>
          </p:nvSpPr>
          <p:spPr>
            <a:xfrm>
              <a:off x="4195797" y="2992039"/>
              <a:ext cx="563218" cy="1766874"/>
            </a:xfrm>
            <a:prstGeom prst="rect">
              <a:avLst/>
            </a:prstGeom>
            <a:noFill/>
          </p:spPr>
          <p:txBody>
            <a:bodyPr wrap="square" rtlCol="0">
              <a:spAutoFit/>
            </a:bodyPr>
            <a:lstStyle/>
            <a:p>
              <a:pPr algn="ctr"/>
              <a:r>
                <a:rPr lang="en-US" sz="7200" dirty="0"/>
                <a:t>?</a:t>
              </a:r>
            </a:p>
          </p:txBody>
        </p:sp>
        <p:sp>
          <p:nvSpPr>
            <p:cNvPr id="34" name="TextBox 33">
              <a:extLst>
                <a:ext uri="{FF2B5EF4-FFF2-40B4-BE49-F238E27FC236}">
                  <a16:creationId xmlns:a16="http://schemas.microsoft.com/office/drawing/2014/main" id="{9277C0CE-F40F-4E0D-B351-C2C012879B7D}"/>
                </a:ext>
              </a:extLst>
            </p:cNvPr>
            <p:cNvSpPr txBox="1"/>
            <p:nvPr/>
          </p:nvSpPr>
          <p:spPr>
            <a:xfrm>
              <a:off x="1949551" y="2992039"/>
              <a:ext cx="563218" cy="1766874"/>
            </a:xfrm>
            <a:prstGeom prst="rect">
              <a:avLst/>
            </a:prstGeom>
            <a:noFill/>
          </p:spPr>
          <p:txBody>
            <a:bodyPr wrap="square" rtlCol="0">
              <a:spAutoFit/>
            </a:bodyPr>
            <a:lstStyle/>
            <a:p>
              <a:pPr algn="ctr"/>
              <a:r>
                <a:rPr lang="en-US" sz="7200" dirty="0"/>
                <a:t>?</a:t>
              </a:r>
            </a:p>
          </p:txBody>
        </p:sp>
      </p:grpSp>
      <p:sp>
        <p:nvSpPr>
          <p:cNvPr id="19" name="Footer Placeholder 3">
            <a:extLst>
              <a:ext uri="{FF2B5EF4-FFF2-40B4-BE49-F238E27FC236}">
                <a16:creationId xmlns:a16="http://schemas.microsoft.com/office/drawing/2014/main" id="{4833BC69-9E5E-48E1-AE68-653AE995D7FA}"/>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1684242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534056" y="449841"/>
            <a:ext cx="7886700" cy="66488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200" b="0" i="0" u="none" strike="noStrike" cap="none" dirty="0">
                <a:solidFill>
                  <a:schemeClr val="dk1"/>
                </a:solidFill>
                <a:latin typeface="Calibri"/>
                <a:ea typeface="Calibri"/>
                <a:cs typeface="Calibri"/>
                <a:sym typeface="Calibri"/>
              </a:rPr>
              <a:t>NFPA 704 Hazardous Material Diamonds</a:t>
            </a:r>
          </a:p>
        </p:txBody>
      </p:sp>
      <p:sp>
        <p:nvSpPr>
          <p:cNvPr id="223" name="Shape 223"/>
          <p:cNvSpPr txBox="1">
            <a:spLocks noGrp="1"/>
          </p:cNvSpPr>
          <p:nvPr>
            <p:ph type="sldNum" idx="12"/>
          </p:nvPr>
        </p:nvSpPr>
        <p:spPr>
          <a:xfrm>
            <a:off x="6879054" y="6347996"/>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92D050"/>
                </a:solidFill>
                <a:latin typeface="Calibri"/>
                <a:ea typeface="Calibri"/>
                <a:cs typeface="Calibri"/>
                <a:sym typeface="Calibri"/>
              </a:rPr>
              <a:t>21</a:t>
            </a:fld>
            <a:endParaRPr lang="en-US" sz="1200">
              <a:solidFill>
                <a:srgbClr val="92D050"/>
              </a:solidFill>
              <a:latin typeface="Calibri"/>
              <a:ea typeface="Calibri"/>
              <a:cs typeface="Calibri"/>
              <a:sym typeface="Calibri"/>
            </a:endParaRPr>
          </a:p>
        </p:txBody>
      </p:sp>
      <p:graphicFrame>
        <p:nvGraphicFramePr>
          <p:cNvPr id="14" name="Table 13">
            <a:extLst>
              <a:ext uri="{FF2B5EF4-FFF2-40B4-BE49-F238E27FC236}">
                <a16:creationId xmlns:a16="http://schemas.microsoft.com/office/drawing/2014/main" id="{52F6C7B9-4EA1-46A9-A4D8-84FB5B8B019F}"/>
              </a:ext>
            </a:extLst>
          </p:cNvPr>
          <p:cNvGraphicFramePr>
            <a:graphicFrameLocks noGrp="1"/>
          </p:cNvGraphicFramePr>
          <p:nvPr/>
        </p:nvGraphicFramePr>
        <p:xfrm>
          <a:off x="3604365" y="2880387"/>
          <a:ext cx="5539635" cy="3497687"/>
        </p:xfrm>
        <a:graphic>
          <a:graphicData uri="http://schemas.openxmlformats.org/drawingml/2006/table">
            <a:tbl>
              <a:tblPr firstRow="1" firstCol="1">
                <a:tableStyleId>{9D7B26C5-4107-4FEC-AEDC-1716B250A1EF}</a:tableStyleId>
              </a:tblPr>
              <a:tblGrid>
                <a:gridCol w="647052">
                  <a:extLst>
                    <a:ext uri="{9D8B030D-6E8A-4147-A177-3AD203B41FA5}">
                      <a16:colId xmlns:a16="http://schemas.microsoft.com/office/drawing/2014/main" val="1359529325"/>
                    </a:ext>
                  </a:extLst>
                </a:gridCol>
                <a:gridCol w="487680">
                  <a:extLst>
                    <a:ext uri="{9D8B030D-6E8A-4147-A177-3AD203B41FA5}">
                      <a16:colId xmlns:a16="http://schemas.microsoft.com/office/drawing/2014/main" val="606078335"/>
                    </a:ext>
                  </a:extLst>
                </a:gridCol>
                <a:gridCol w="4404903">
                  <a:extLst>
                    <a:ext uri="{9D8B030D-6E8A-4147-A177-3AD203B41FA5}">
                      <a16:colId xmlns:a16="http://schemas.microsoft.com/office/drawing/2014/main" val="4069705970"/>
                    </a:ext>
                  </a:extLst>
                </a:gridCol>
              </a:tblGrid>
              <a:tr h="212323">
                <a:tc>
                  <a:txBody>
                    <a:bodyPr/>
                    <a:lstStyle/>
                    <a:p>
                      <a:pPr marL="0" marR="0" algn="ctr">
                        <a:lnSpc>
                          <a:spcPct val="107000"/>
                        </a:lnSpc>
                        <a:spcBef>
                          <a:spcPts val="0"/>
                        </a:spcBef>
                        <a:spcAft>
                          <a:spcPts val="0"/>
                        </a:spcAft>
                      </a:pPr>
                      <a:r>
                        <a:rPr lang="en-US" sz="800">
                          <a:effectLst/>
                        </a:rPr>
                        <a:t>Hazard Category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tc>
                <a:tc>
                  <a:txBody>
                    <a:bodyPr/>
                    <a:lstStyle/>
                    <a:p>
                      <a:pPr marL="0" marR="0" algn="ctr">
                        <a:lnSpc>
                          <a:spcPct val="107000"/>
                        </a:lnSpc>
                        <a:spcBef>
                          <a:spcPts val="0"/>
                        </a:spcBef>
                        <a:spcAft>
                          <a:spcPts val="0"/>
                        </a:spcAft>
                      </a:pPr>
                      <a:r>
                        <a:rPr lang="en-US" sz="800" dirty="0">
                          <a:effectLst/>
                        </a:rPr>
                        <a:t>Rating Number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tc>
                <a:tc>
                  <a:txBody>
                    <a:bodyPr/>
                    <a:lstStyle/>
                    <a:p>
                      <a:pPr marL="0" marR="0">
                        <a:lnSpc>
                          <a:spcPct val="107000"/>
                        </a:lnSpc>
                        <a:spcBef>
                          <a:spcPts val="0"/>
                        </a:spcBef>
                        <a:spcAft>
                          <a:spcPts val="0"/>
                        </a:spcAft>
                      </a:pPr>
                      <a:r>
                        <a:rPr lang="en-US" sz="800" dirty="0">
                          <a:effectLst/>
                        </a:rPr>
                        <a:t>Amount Requiring Placarding on a Building or within a Facility</a:t>
                      </a:r>
                    </a:p>
                    <a:p>
                      <a:pPr marL="0" marR="0">
                        <a:lnSpc>
                          <a:spcPct val="107000"/>
                        </a:lnSpc>
                        <a:spcBef>
                          <a:spcPts val="0"/>
                        </a:spcBef>
                        <a:spcAft>
                          <a:spcPts val="0"/>
                        </a:spcAft>
                      </a:pPr>
                      <a:r>
                        <a:rPr lang="en-US" sz="800" dirty="0">
                          <a:effectLst/>
                        </a:rPr>
                        <a:t>(Aggregate Totals of Weight or Volume)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tc>
                <a:extLst>
                  <a:ext uri="{0D108BD9-81ED-4DB2-BD59-A6C34878D82A}">
                    <a16:rowId xmlns:a16="http://schemas.microsoft.com/office/drawing/2014/main" val="47564606"/>
                  </a:ext>
                </a:extLst>
              </a:tr>
              <a:tr h="270212">
                <a:tc>
                  <a:txBody>
                    <a:bodyPr/>
                    <a:lstStyle/>
                    <a:p>
                      <a:pPr marL="0" marR="0" algn="ctr">
                        <a:lnSpc>
                          <a:spcPct val="107000"/>
                        </a:lnSpc>
                        <a:spcBef>
                          <a:spcPts val="0"/>
                        </a:spcBef>
                        <a:spcAft>
                          <a:spcPts val="0"/>
                        </a:spcAft>
                      </a:pPr>
                      <a:r>
                        <a:rPr lang="en-US" sz="700" dirty="0">
                          <a:effectLst/>
                        </a:rPr>
                        <a:t>Health (Blue)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00B0F0"/>
                    </a:solidFill>
                  </a:tcPr>
                </a:tc>
                <a:tc>
                  <a:txBody>
                    <a:bodyPr/>
                    <a:lstStyle/>
                    <a:p>
                      <a:pPr marL="0" marR="0" algn="ctr">
                        <a:lnSpc>
                          <a:spcPct val="107000"/>
                        </a:lnSpc>
                        <a:spcBef>
                          <a:spcPts val="0"/>
                        </a:spcBef>
                        <a:spcAft>
                          <a:spcPts val="0"/>
                        </a:spcAft>
                      </a:pPr>
                      <a:r>
                        <a:rPr lang="en-US" sz="800" dirty="0">
                          <a:effectLst/>
                        </a:rPr>
                        <a:t>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Any amount</a:t>
                      </a:r>
                    </a:p>
                  </a:txBody>
                  <a:tcPr marL="48217" marR="48217" marT="0"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1283348"/>
                  </a:ext>
                </a:extLst>
              </a:tr>
              <a:tr h="270212">
                <a:tc>
                  <a:txBody>
                    <a:bodyPr/>
                    <a:lstStyle/>
                    <a:p>
                      <a:pPr marL="0" marR="0" algn="ctr">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00B0F0"/>
                    </a:solidFill>
                  </a:tcPr>
                </a:tc>
                <a:tc>
                  <a:txBody>
                    <a:bodyPr/>
                    <a:lstStyle/>
                    <a:p>
                      <a:pPr marL="0" marR="0" algn="ctr">
                        <a:lnSpc>
                          <a:spcPct val="107000"/>
                        </a:lnSpc>
                        <a:spcBef>
                          <a:spcPts val="0"/>
                        </a:spcBef>
                        <a:spcAft>
                          <a:spcPts val="0"/>
                        </a:spcAft>
                      </a:pPr>
                      <a:r>
                        <a:rPr lang="en-US" sz="800" dirty="0">
                          <a:effectLst/>
                        </a:rPr>
                        <a:t>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Any amount</a:t>
                      </a: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0082139"/>
                  </a:ext>
                </a:extLst>
              </a:tr>
              <a:tr h="270212">
                <a:tc>
                  <a:txBody>
                    <a:bodyPr/>
                    <a:lstStyle/>
                    <a:p>
                      <a:pPr marL="0" marR="0" algn="ctr">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00B0F0"/>
                    </a:solidFill>
                  </a:tcPr>
                </a:tc>
                <a:tc>
                  <a:txBody>
                    <a:bodyPr/>
                    <a:lstStyle/>
                    <a:p>
                      <a:pPr marL="0" marR="0" algn="ctr">
                        <a:lnSpc>
                          <a:spcPct val="107000"/>
                        </a:lnSpc>
                        <a:spcBef>
                          <a:spcPts val="0"/>
                        </a:spcBef>
                        <a:spcAft>
                          <a:spcPts val="0"/>
                        </a:spcAft>
                      </a:pPr>
                      <a:r>
                        <a:rPr lang="en-US" sz="800" dirty="0">
                          <a:effectLst/>
                        </a:rPr>
                        <a:t>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&gt; 100 lbs. or 10 gals. or 50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cu.ft</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8907433"/>
                  </a:ext>
                </a:extLst>
              </a:tr>
              <a:tr h="270212">
                <a:tc>
                  <a:txBody>
                    <a:bodyPr/>
                    <a:lstStyle/>
                    <a:p>
                      <a:pPr marL="0" marR="0" algn="ctr">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800">
                          <a:effectLst/>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&gt; 500 lbs. or 55 gals. or 1000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cu.ft</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48217" marR="48217"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4127989"/>
                  </a:ext>
                </a:extLst>
              </a:tr>
              <a:tr h="270212">
                <a:tc>
                  <a:txBody>
                    <a:bodyPr/>
                    <a:lstStyle/>
                    <a:p>
                      <a:pPr marL="0" marR="0" algn="ctr">
                        <a:lnSpc>
                          <a:spcPct val="107000"/>
                        </a:lnSpc>
                        <a:spcBef>
                          <a:spcPts val="0"/>
                        </a:spcBef>
                        <a:spcAft>
                          <a:spcPts val="0"/>
                        </a:spcAft>
                      </a:pPr>
                      <a:r>
                        <a:rPr lang="en-US" sz="700" dirty="0">
                          <a:effectLst/>
                        </a:rPr>
                        <a:t>Flammability (Red)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12700" cap="flat" cmpd="sng" algn="ctr">
                      <a:solidFill>
                        <a:schemeClr val="tx1"/>
                      </a:solidFill>
                      <a:prstDash val="solid"/>
                      <a:round/>
                      <a:headEnd type="none" w="med" len="med"/>
                      <a:tailEnd type="none" w="med" len="med"/>
                    </a:lnT>
                    <a:solidFill>
                      <a:srgbClr val="FF0000"/>
                    </a:solidFill>
                  </a:tcPr>
                </a:tc>
                <a:tc>
                  <a:txBody>
                    <a:bodyPr/>
                    <a:lstStyle/>
                    <a:p>
                      <a:pPr marL="0" marR="0" algn="ctr">
                        <a:lnSpc>
                          <a:spcPct val="107000"/>
                        </a:lnSpc>
                        <a:spcBef>
                          <a:spcPts val="0"/>
                        </a:spcBef>
                        <a:spcAft>
                          <a:spcPts val="0"/>
                        </a:spcAft>
                      </a:pPr>
                      <a:r>
                        <a:rPr lang="en-US" sz="800" dirty="0">
                          <a:effectLst/>
                        </a:rPr>
                        <a:t>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&gt; 100 lbs. or 10 gals. or 50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cu.ft</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48217" marR="48217" marT="0" marB="0"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785586"/>
                  </a:ext>
                </a:extLst>
              </a:tr>
              <a:tr h="270212">
                <a:tc>
                  <a:txBody>
                    <a:bodyPr/>
                    <a:lstStyle/>
                    <a:p>
                      <a:pPr marL="0" marR="0" algn="ctr">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FF0000"/>
                    </a:solidFill>
                  </a:tcPr>
                </a:tc>
                <a:tc>
                  <a:txBody>
                    <a:bodyPr/>
                    <a:lstStyle/>
                    <a:p>
                      <a:pPr marL="0" marR="0" algn="ctr">
                        <a:lnSpc>
                          <a:spcPct val="107000"/>
                        </a:lnSpc>
                        <a:spcBef>
                          <a:spcPts val="0"/>
                        </a:spcBef>
                        <a:spcAft>
                          <a:spcPts val="0"/>
                        </a:spcAft>
                      </a:pPr>
                      <a:r>
                        <a:rPr lang="en-US" sz="800">
                          <a:effectLst/>
                        </a:rPr>
                        <a:t>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&gt; 100 lbs. or 10 gals. or 50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cu.ft</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541989"/>
                  </a:ext>
                </a:extLst>
              </a:tr>
              <a:tr h="270212">
                <a:tc>
                  <a:txBody>
                    <a:bodyPr/>
                    <a:lstStyle/>
                    <a:p>
                      <a:pPr marL="0" marR="0" algn="ctr">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FF0000"/>
                    </a:solidFill>
                  </a:tcPr>
                </a:tc>
                <a:tc>
                  <a:txBody>
                    <a:bodyPr/>
                    <a:lstStyle/>
                    <a:p>
                      <a:pPr marL="0" marR="0" algn="ctr">
                        <a:lnSpc>
                          <a:spcPct val="107000"/>
                        </a:lnSpc>
                        <a:spcBef>
                          <a:spcPts val="0"/>
                        </a:spcBef>
                        <a:spcAft>
                          <a:spcPts val="0"/>
                        </a:spcAft>
                      </a:pPr>
                      <a:r>
                        <a:rPr lang="en-US" sz="800">
                          <a:effectLst/>
                        </a:rPr>
                        <a:t>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&gt; 500 lbs. or 55 gals. or 1000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cu.ft</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3482889"/>
                  </a:ext>
                </a:extLst>
              </a:tr>
              <a:tr h="270212">
                <a:tc>
                  <a:txBody>
                    <a:bodyPr/>
                    <a:lstStyle/>
                    <a:p>
                      <a:pPr marL="0" marR="0" algn="ctr">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800">
                          <a:effectLst/>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&gt; 1000 lbs. or 110 gals. or 2000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cu.ft</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48217" marR="48217"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7754534"/>
                  </a:ext>
                </a:extLst>
              </a:tr>
              <a:tr h="270212">
                <a:tc>
                  <a:txBody>
                    <a:bodyPr/>
                    <a:lstStyle/>
                    <a:p>
                      <a:pPr marL="0" marR="0" algn="ctr">
                        <a:lnSpc>
                          <a:spcPct val="107000"/>
                        </a:lnSpc>
                        <a:spcBef>
                          <a:spcPts val="0"/>
                        </a:spcBef>
                        <a:spcAft>
                          <a:spcPts val="0"/>
                        </a:spcAft>
                      </a:pPr>
                      <a:r>
                        <a:rPr lang="en-US" sz="700" dirty="0">
                          <a:effectLst/>
                        </a:rPr>
                        <a:t>Reactivity (Yellow)</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12700" cap="flat" cmpd="sng" algn="ctr">
                      <a:solidFill>
                        <a:schemeClr val="tx1"/>
                      </a:solidFill>
                      <a:prstDash val="solid"/>
                      <a:round/>
                      <a:headEnd type="none" w="med" len="med"/>
                      <a:tailEnd type="none" w="med" len="med"/>
                    </a:lnT>
                    <a:solidFill>
                      <a:srgbClr val="FFFF00"/>
                    </a:solidFill>
                  </a:tcPr>
                </a:tc>
                <a:tc>
                  <a:txBody>
                    <a:bodyPr/>
                    <a:lstStyle/>
                    <a:p>
                      <a:pPr marL="0" marR="0" algn="ctr">
                        <a:lnSpc>
                          <a:spcPct val="107000"/>
                        </a:lnSpc>
                        <a:spcBef>
                          <a:spcPts val="0"/>
                        </a:spcBef>
                        <a:spcAft>
                          <a:spcPts val="0"/>
                        </a:spcAft>
                      </a:pPr>
                      <a:r>
                        <a:rPr lang="en-US" sz="800">
                          <a:effectLst/>
                        </a:rPr>
                        <a:t>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Any amount</a:t>
                      </a:r>
                    </a:p>
                  </a:txBody>
                  <a:tcPr marL="48217" marR="48217" marT="0" marB="0"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7876376"/>
                  </a:ext>
                </a:extLst>
              </a:tr>
              <a:tr h="270212">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FFFF00"/>
                    </a:solidFill>
                  </a:tcPr>
                </a:tc>
                <a:tc>
                  <a:txBody>
                    <a:bodyPr/>
                    <a:lstStyle/>
                    <a:p>
                      <a:pPr marL="0" marR="0" algn="ctr">
                        <a:lnSpc>
                          <a:spcPct val="107000"/>
                        </a:lnSpc>
                        <a:spcBef>
                          <a:spcPts val="0"/>
                        </a:spcBef>
                        <a:spcAft>
                          <a:spcPts val="0"/>
                        </a:spcAft>
                      </a:pPr>
                      <a:r>
                        <a:rPr lang="en-US" sz="800">
                          <a:effectLst/>
                        </a:rPr>
                        <a:t>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Any amount</a:t>
                      </a: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4586184"/>
                  </a:ext>
                </a:extLst>
              </a:tr>
              <a:tr h="270212">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FFFF00"/>
                    </a:solidFill>
                  </a:tcPr>
                </a:tc>
                <a:tc>
                  <a:txBody>
                    <a:bodyPr/>
                    <a:lstStyle/>
                    <a:p>
                      <a:pPr marL="0" marR="0" algn="ctr">
                        <a:lnSpc>
                          <a:spcPct val="107000"/>
                        </a:lnSpc>
                        <a:spcBef>
                          <a:spcPts val="0"/>
                        </a:spcBef>
                        <a:spcAft>
                          <a:spcPts val="0"/>
                        </a:spcAft>
                      </a:pPr>
                      <a:r>
                        <a:rPr lang="en-US" sz="800">
                          <a:effectLst/>
                        </a:rPr>
                        <a:t>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Any amount</a:t>
                      </a: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201680"/>
                  </a:ext>
                </a:extLst>
              </a:tr>
              <a:tr h="270212">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800">
                          <a:effectLst/>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Any amount</a:t>
                      </a:r>
                    </a:p>
                  </a:txBody>
                  <a:tcPr marL="48217" marR="48217"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684499"/>
                  </a:ext>
                </a:extLst>
              </a:tr>
            </a:tbl>
          </a:graphicData>
        </a:graphic>
      </p:graphicFrame>
      <p:sp>
        <p:nvSpPr>
          <p:cNvPr id="15" name="Rectangle 14">
            <a:extLst>
              <a:ext uri="{FF2B5EF4-FFF2-40B4-BE49-F238E27FC236}">
                <a16:creationId xmlns:a16="http://schemas.microsoft.com/office/drawing/2014/main" id="{A827D4DC-090D-4F78-B69D-C600A56508E2}"/>
              </a:ext>
            </a:extLst>
          </p:cNvPr>
          <p:cNvSpPr/>
          <p:nvPr/>
        </p:nvSpPr>
        <p:spPr>
          <a:xfrm>
            <a:off x="241780" y="1053228"/>
            <a:ext cx="8749820" cy="954107"/>
          </a:xfrm>
          <a:prstGeom prst="rect">
            <a:avLst/>
          </a:prstGeom>
        </p:spPr>
        <p:txBody>
          <a:bodyPr wrap="square">
            <a:spAutoFit/>
          </a:bodyPr>
          <a:lstStyle/>
          <a:p>
            <a:r>
              <a:rPr lang="en-US" sz="1800" b="1" dirty="0">
                <a:solidFill>
                  <a:schemeClr val="tx1"/>
                </a:solidFill>
                <a:latin typeface="Calibri" panose="020F0502020204030204" pitchFamily="34" charset="0"/>
                <a:cs typeface="Calibri" panose="020F0502020204030204" pitchFamily="34" charset="0"/>
              </a:rPr>
              <a:t>Step Two: Determine the Need for Placards</a:t>
            </a:r>
          </a:p>
          <a:p>
            <a:endParaRPr lang="en-US" sz="1200" b="1" i="1" dirty="0">
              <a:solidFill>
                <a:schemeClr val="tx1"/>
              </a:solidFill>
              <a:latin typeface="Calibri" panose="020F0502020204030204" pitchFamily="34" charset="0"/>
              <a:cs typeface="Calibri" panose="020F0502020204030204" pitchFamily="34" charset="0"/>
            </a:endParaRPr>
          </a:p>
          <a:p>
            <a:r>
              <a:rPr lang="en-US" sz="1200" b="1" dirty="0">
                <a:solidFill>
                  <a:schemeClr val="tx1"/>
                </a:solidFill>
                <a:latin typeface="Calibri" panose="020F0502020204030204" pitchFamily="34" charset="0"/>
                <a:cs typeface="Calibri" panose="020F0502020204030204" pitchFamily="34" charset="0"/>
              </a:rPr>
              <a:t>Compare the total amount of materials with the same hazard category number to the amount requiring placards for each hazard category number. </a:t>
            </a:r>
          </a:p>
        </p:txBody>
      </p:sp>
      <p:sp>
        <p:nvSpPr>
          <p:cNvPr id="2" name="Rectangle 1">
            <a:extLst>
              <a:ext uri="{FF2B5EF4-FFF2-40B4-BE49-F238E27FC236}">
                <a16:creationId xmlns:a16="http://schemas.microsoft.com/office/drawing/2014/main" id="{2171C60C-0D6B-4805-8EB8-A080B365AD79}"/>
              </a:ext>
            </a:extLst>
          </p:cNvPr>
          <p:cNvSpPr/>
          <p:nvPr/>
        </p:nvSpPr>
        <p:spPr>
          <a:xfrm>
            <a:off x="3604365" y="2005279"/>
            <a:ext cx="5539635" cy="792525"/>
          </a:xfrm>
          <a:prstGeom prst="rect">
            <a:avLst/>
          </a:prstGeom>
        </p:spPr>
        <p:txBody>
          <a:bodyPr wrap="square">
            <a:spAutoFit/>
          </a:bodyPr>
          <a:lstStyle/>
          <a:p>
            <a:r>
              <a:rPr lang="en-US" b="1" dirty="0">
                <a:latin typeface="Calibri" panose="020F0502020204030204" pitchFamily="34" charset="0"/>
                <a:cs typeface="Calibri" panose="020F0502020204030204" pitchFamily="34" charset="0"/>
              </a:rPr>
              <a:t>Subdivision Placards</a:t>
            </a:r>
          </a:p>
          <a:p>
            <a:r>
              <a:rPr lang="en-US" sz="1050" dirty="0">
                <a:latin typeface="Calibri" panose="020F0502020204030204" pitchFamily="34" charset="0"/>
                <a:cs typeface="Calibri" panose="020F0502020204030204" pitchFamily="34" charset="0"/>
              </a:rPr>
              <a:t>Subdivisions (rooms or compartments) of buildings or areas within a facility will be placarded to indicate the greatest possible hazards within those subdivisions. Placards will be required when the following amounts of materials are stored or used in a subdivision:</a:t>
            </a:r>
          </a:p>
        </p:txBody>
      </p:sp>
      <p:grpSp>
        <p:nvGrpSpPr>
          <p:cNvPr id="19" name="Group 18">
            <a:extLst>
              <a:ext uri="{FF2B5EF4-FFF2-40B4-BE49-F238E27FC236}">
                <a16:creationId xmlns:a16="http://schemas.microsoft.com/office/drawing/2014/main" id="{1F9A8F85-05DD-44D6-83D5-885E9D525D59}"/>
              </a:ext>
            </a:extLst>
          </p:cNvPr>
          <p:cNvGrpSpPr/>
          <p:nvPr/>
        </p:nvGrpSpPr>
        <p:grpSpPr>
          <a:xfrm>
            <a:off x="367675" y="3165227"/>
            <a:ext cx="3105997" cy="3105997"/>
            <a:chOff x="1093303" y="1490869"/>
            <a:chExt cx="4572000" cy="4572000"/>
          </a:xfrm>
        </p:grpSpPr>
        <p:grpSp>
          <p:nvGrpSpPr>
            <p:cNvPr id="20" name="Group 19">
              <a:extLst>
                <a:ext uri="{FF2B5EF4-FFF2-40B4-BE49-F238E27FC236}">
                  <a16:creationId xmlns:a16="http://schemas.microsoft.com/office/drawing/2014/main" id="{F2B376F0-CF7E-480E-BB12-DA9C55BEFDEC}"/>
                </a:ext>
              </a:extLst>
            </p:cNvPr>
            <p:cNvGrpSpPr/>
            <p:nvPr/>
          </p:nvGrpSpPr>
          <p:grpSpPr>
            <a:xfrm>
              <a:off x="1093303" y="1490869"/>
              <a:ext cx="4572000" cy="4572000"/>
              <a:chOff x="1093303" y="1490869"/>
              <a:chExt cx="4572000" cy="4572000"/>
            </a:xfrm>
          </p:grpSpPr>
          <p:sp>
            <p:nvSpPr>
              <p:cNvPr id="25" name="Diamond 24">
                <a:extLst>
                  <a:ext uri="{FF2B5EF4-FFF2-40B4-BE49-F238E27FC236}">
                    <a16:creationId xmlns:a16="http://schemas.microsoft.com/office/drawing/2014/main" id="{1397DF10-5949-4A52-B884-C1809AECE33D}"/>
                  </a:ext>
                </a:extLst>
              </p:cNvPr>
              <p:cNvSpPr/>
              <p:nvPr/>
            </p:nvSpPr>
            <p:spPr>
              <a:xfrm>
                <a:off x="2236303" y="1490869"/>
                <a:ext cx="2286000" cy="2286000"/>
              </a:xfrm>
              <a:prstGeom prst="diamond">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iamond 25">
                <a:extLst>
                  <a:ext uri="{FF2B5EF4-FFF2-40B4-BE49-F238E27FC236}">
                    <a16:creationId xmlns:a16="http://schemas.microsoft.com/office/drawing/2014/main" id="{86476B10-29B6-4ABA-9FB1-3FA59519AFB5}"/>
                  </a:ext>
                </a:extLst>
              </p:cNvPr>
              <p:cNvSpPr/>
              <p:nvPr/>
            </p:nvSpPr>
            <p:spPr>
              <a:xfrm>
                <a:off x="3379303" y="2633869"/>
                <a:ext cx="2286000" cy="2286000"/>
              </a:xfrm>
              <a:prstGeom prst="diamond">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Diamond 26">
                <a:extLst>
                  <a:ext uri="{FF2B5EF4-FFF2-40B4-BE49-F238E27FC236}">
                    <a16:creationId xmlns:a16="http://schemas.microsoft.com/office/drawing/2014/main" id="{1E2EB35A-12C4-47C5-9319-2001F717A770}"/>
                  </a:ext>
                </a:extLst>
              </p:cNvPr>
              <p:cNvSpPr/>
              <p:nvPr/>
            </p:nvSpPr>
            <p:spPr>
              <a:xfrm>
                <a:off x="1093303" y="2633869"/>
                <a:ext cx="2286000" cy="2286000"/>
              </a:xfrm>
              <a:prstGeom prst="diamond">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iamond 27">
                <a:extLst>
                  <a:ext uri="{FF2B5EF4-FFF2-40B4-BE49-F238E27FC236}">
                    <a16:creationId xmlns:a16="http://schemas.microsoft.com/office/drawing/2014/main" id="{1AA940AF-4BA7-425F-A330-CC668E0A17B3}"/>
                  </a:ext>
                </a:extLst>
              </p:cNvPr>
              <p:cNvSpPr/>
              <p:nvPr/>
            </p:nvSpPr>
            <p:spPr>
              <a:xfrm>
                <a:off x="2236303" y="3776869"/>
                <a:ext cx="2286000" cy="2286000"/>
              </a:xfrm>
              <a:prstGeom prst="diamon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Box 20">
              <a:extLst>
                <a:ext uri="{FF2B5EF4-FFF2-40B4-BE49-F238E27FC236}">
                  <a16:creationId xmlns:a16="http://schemas.microsoft.com/office/drawing/2014/main" id="{6145BBE7-9FEE-4029-8BD2-4CB4776D12AA}"/>
                </a:ext>
              </a:extLst>
            </p:cNvPr>
            <p:cNvSpPr txBox="1"/>
            <p:nvPr/>
          </p:nvSpPr>
          <p:spPr>
            <a:xfrm>
              <a:off x="3097694" y="1849038"/>
              <a:ext cx="563218" cy="1766874"/>
            </a:xfrm>
            <a:prstGeom prst="rect">
              <a:avLst/>
            </a:prstGeom>
            <a:noFill/>
          </p:spPr>
          <p:txBody>
            <a:bodyPr wrap="square" rtlCol="0">
              <a:spAutoFit/>
            </a:bodyPr>
            <a:lstStyle/>
            <a:p>
              <a:pPr algn="ctr"/>
              <a:r>
                <a:rPr lang="en-US" sz="7200" dirty="0"/>
                <a:t>?</a:t>
              </a:r>
            </a:p>
          </p:txBody>
        </p:sp>
        <p:sp>
          <p:nvSpPr>
            <p:cNvPr id="22" name="TextBox 21">
              <a:extLst>
                <a:ext uri="{FF2B5EF4-FFF2-40B4-BE49-F238E27FC236}">
                  <a16:creationId xmlns:a16="http://schemas.microsoft.com/office/drawing/2014/main" id="{AFC360D2-4677-4675-8C3D-931A04291CC7}"/>
                </a:ext>
              </a:extLst>
            </p:cNvPr>
            <p:cNvSpPr txBox="1"/>
            <p:nvPr/>
          </p:nvSpPr>
          <p:spPr>
            <a:xfrm>
              <a:off x="2512768" y="4314503"/>
              <a:ext cx="1733071" cy="1321558"/>
            </a:xfrm>
            <a:prstGeom prst="rect">
              <a:avLst/>
            </a:prstGeom>
            <a:noFill/>
          </p:spPr>
          <p:txBody>
            <a:bodyPr wrap="square" rtlCol="0" anchor="ctr" anchorCtr="0">
              <a:normAutofit lnSpcReduction="10000"/>
            </a:bodyPr>
            <a:lstStyle/>
            <a:p>
              <a:pPr algn="ctr"/>
              <a:r>
                <a:rPr lang="en-US" sz="5400" dirty="0"/>
                <a:t>?</a:t>
              </a:r>
            </a:p>
          </p:txBody>
        </p:sp>
        <p:sp>
          <p:nvSpPr>
            <p:cNvPr id="23" name="TextBox 22">
              <a:extLst>
                <a:ext uri="{FF2B5EF4-FFF2-40B4-BE49-F238E27FC236}">
                  <a16:creationId xmlns:a16="http://schemas.microsoft.com/office/drawing/2014/main" id="{51161E20-F23D-49F8-BDDA-10083F5C7056}"/>
                </a:ext>
              </a:extLst>
            </p:cNvPr>
            <p:cNvSpPr txBox="1"/>
            <p:nvPr/>
          </p:nvSpPr>
          <p:spPr>
            <a:xfrm>
              <a:off x="4195797" y="2992039"/>
              <a:ext cx="563218" cy="1766874"/>
            </a:xfrm>
            <a:prstGeom prst="rect">
              <a:avLst/>
            </a:prstGeom>
            <a:noFill/>
          </p:spPr>
          <p:txBody>
            <a:bodyPr wrap="square" rtlCol="0">
              <a:spAutoFit/>
            </a:bodyPr>
            <a:lstStyle/>
            <a:p>
              <a:pPr algn="ctr"/>
              <a:r>
                <a:rPr lang="en-US" sz="7200" dirty="0"/>
                <a:t>?</a:t>
              </a:r>
            </a:p>
          </p:txBody>
        </p:sp>
        <p:sp>
          <p:nvSpPr>
            <p:cNvPr id="24" name="TextBox 23">
              <a:extLst>
                <a:ext uri="{FF2B5EF4-FFF2-40B4-BE49-F238E27FC236}">
                  <a16:creationId xmlns:a16="http://schemas.microsoft.com/office/drawing/2014/main" id="{871BB055-CA5D-439D-8DE0-0DBA3EC642E4}"/>
                </a:ext>
              </a:extLst>
            </p:cNvPr>
            <p:cNvSpPr txBox="1"/>
            <p:nvPr/>
          </p:nvSpPr>
          <p:spPr>
            <a:xfrm>
              <a:off x="1949551" y="2992039"/>
              <a:ext cx="563218" cy="1766874"/>
            </a:xfrm>
            <a:prstGeom prst="rect">
              <a:avLst/>
            </a:prstGeom>
            <a:noFill/>
          </p:spPr>
          <p:txBody>
            <a:bodyPr wrap="square" rtlCol="0">
              <a:spAutoFit/>
            </a:bodyPr>
            <a:lstStyle/>
            <a:p>
              <a:pPr algn="ctr"/>
              <a:r>
                <a:rPr lang="en-US" sz="7200" dirty="0"/>
                <a:t>?</a:t>
              </a:r>
            </a:p>
          </p:txBody>
        </p:sp>
      </p:grpSp>
      <p:sp>
        <p:nvSpPr>
          <p:cNvPr id="29" name="Footer Placeholder 3">
            <a:extLst>
              <a:ext uri="{FF2B5EF4-FFF2-40B4-BE49-F238E27FC236}">
                <a16:creationId xmlns:a16="http://schemas.microsoft.com/office/drawing/2014/main" id="{866B80E8-0EEA-451C-9B1D-9A6D87B05B3D}"/>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406911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534056" y="449841"/>
            <a:ext cx="7886700" cy="66488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200" b="0" i="0" u="none" strike="noStrike" cap="none" dirty="0">
                <a:solidFill>
                  <a:schemeClr val="dk1"/>
                </a:solidFill>
                <a:latin typeface="Calibri"/>
                <a:ea typeface="Calibri"/>
                <a:cs typeface="Calibri"/>
                <a:sym typeface="Calibri"/>
              </a:rPr>
              <a:t>NFPA 704 Hazardous Material Diamonds</a:t>
            </a:r>
          </a:p>
        </p:txBody>
      </p:sp>
      <p:sp>
        <p:nvSpPr>
          <p:cNvPr id="223" name="Shape 223"/>
          <p:cNvSpPr txBox="1">
            <a:spLocks noGrp="1"/>
          </p:cNvSpPr>
          <p:nvPr>
            <p:ph type="sldNum" idx="12"/>
          </p:nvPr>
        </p:nvSpPr>
        <p:spPr>
          <a:xfrm>
            <a:off x="6879054" y="6347996"/>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92D050"/>
                </a:solidFill>
                <a:latin typeface="Calibri"/>
                <a:ea typeface="Calibri"/>
                <a:cs typeface="Calibri"/>
                <a:sym typeface="Calibri"/>
              </a:rPr>
              <a:t>22</a:t>
            </a:fld>
            <a:endParaRPr lang="en-US" sz="1200">
              <a:solidFill>
                <a:srgbClr val="92D050"/>
              </a:solidFill>
              <a:latin typeface="Calibri"/>
              <a:ea typeface="Calibri"/>
              <a:cs typeface="Calibri"/>
              <a:sym typeface="Calibri"/>
            </a:endParaRPr>
          </a:p>
        </p:txBody>
      </p:sp>
      <p:grpSp>
        <p:nvGrpSpPr>
          <p:cNvPr id="6" name="Group 5">
            <a:extLst>
              <a:ext uri="{FF2B5EF4-FFF2-40B4-BE49-F238E27FC236}">
                <a16:creationId xmlns:a16="http://schemas.microsoft.com/office/drawing/2014/main" id="{6BFB07A6-B7A0-48B0-A169-A221177EB5C2}"/>
              </a:ext>
            </a:extLst>
          </p:cNvPr>
          <p:cNvGrpSpPr/>
          <p:nvPr/>
        </p:nvGrpSpPr>
        <p:grpSpPr>
          <a:xfrm>
            <a:off x="5536023" y="1219243"/>
            <a:ext cx="3105997" cy="3105997"/>
            <a:chOff x="1093303" y="1490869"/>
            <a:chExt cx="4572000" cy="4572000"/>
          </a:xfrm>
        </p:grpSpPr>
        <p:grpSp>
          <p:nvGrpSpPr>
            <p:cNvPr id="5" name="Group 4">
              <a:extLst>
                <a:ext uri="{FF2B5EF4-FFF2-40B4-BE49-F238E27FC236}">
                  <a16:creationId xmlns:a16="http://schemas.microsoft.com/office/drawing/2014/main" id="{78D4FBA2-0173-4584-AF8D-99481FD35FD2}"/>
                </a:ext>
              </a:extLst>
            </p:cNvPr>
            <p:cNvGrpSpPr/>
            <p:nvPr/>
          </p:nvGrpSpPr>
          <p:grpSpPr>
            <a:xfrm>
              <a:off x="1093303" y="1490869"/>
              <a:ext cx="4572000" cy="4572000"/>
              <a:chOff x="1093303" y="1490869"/>
              <a:chExt cx="4572000" cy="4572000"/>
            </a:xfrm>
          </p:grpSpPr>
          <p:sp>
            <p:nvSpPr>
              <p:cNvPr id="10" name="Diamond 9">
                <a:extLst>
                  <a:ext uri="{FF2B5EF4-FFF2-40B4-BE49-F238E27FC236}">
                    <a16:creationId xmlns:a16="http://schemas.microsoft.com/office/drawing/2014/main" id="{3B3DAAC2-49AE-47ED-868D-95A034927579}"/>
                  </a:ext>
                </a:extLst>
              </p:cNvPr>
              <p:cNvSpPr/>
              <p:nvPr/>
            </p:nvSpPr>
            <p:spPr>
              <a:xfrm>
                <a:off x="2236303" y="1490869"/>
                <a:ext cx="2286000" cy="2286000"/>
              </a:xfrm>
              <a:prstGeom prst="diamond">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iamond 10">
                <a:extLst>
                  <a:ext uri="{FF2B5EF4-FFF2-40B4-BE49-F238E27FC236}">
                    <a16:creationId xmlns:a16="http://schemas.microsoft.com/office/drawing/2014/main" id="{3FBAD235-E9B0-496A-807E-AA9B6F984B0C}"/>
                  </a:ext>
                </a:extLst>
              </p:cNvPr>
              <p:cNvSpPr/>
              <p:nvPr/>
            </p:nvSpPr>
            <p:spPr>
              <a:xfrm>
                <a:off x="3379303" y="2633869"/>
                <a:ext cx="2286000" cy="2286000"/>
              </a:xfrm>
              <a:prstGeom prst="diamond">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iamond 11">
                <a:extLst>
                  <a:ext uri="{FF2B5EF4-FFF2-40B4-BE49-F238E27FC236}">
                    <a16:creationId xmlns:a16="http://schemas.microsoft.com/office/drawing/2014/main" id="{440C7D7F-04D6-40BC-B45D-375835796A05}"/>
                  </a:ext>
                </a:extLst>
              </p:cNvPr>
              <p:cNvSpPr/>
              <p:nvPr/>
            </p:nvSpPr>
            <p:spPr>
              <a:xfrm>
                <a:off x="1093303" y="2633869"/>
                <a:ext cx="2286000" cy="2286000"/>
              </a:xfrm>
              <a:prstGeom prst="diamond">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iamond 12">
                <a:extLst>
                  <a:ext uri="{FF2B5EF4-FFF2-40B4-BE49-F238E27FC236}">
                    <a16:creationId xmlns:a16="http://schemas.microsoft.com/office/drawing/2014/main" id="{1E132DFA-43A7-4A9F-BAF9-92668DD3369D}"/>
                  </a:ext>
                </a:extLst>
              </p:cNvPr>
              <p:cNvSpPr/>
              <p:nvPr/>
            </p:nvSpPr>
            <p:spPr>
              <a:xfrm>
                <a:off x="2236303" y="3776869"/>
                <a:ext cx="2286000" cy="2286000"/>
              </a:xfrm>
              <a:prstGeom prst="diamon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1128C981-9DA1-4540-9DF7-F46B47AD82B4}"/>
                </a:ext>
              </a:extLst>
            </p:cNvPr>
            <p:cNvSpPr txBox="1"/>
            <p:nvPr/>
          </p:nvSpPr>
          <p:spPr>
            <a:xfrm>
              <a:off x="3097694" y="1849038"/>
              <a:ext cx="563218" cy="1766874"/>
            </a:xfrm>
            <a:prstGeom prst="rect">
              <a:avLst/>
            </a:prstGeom>
            <a:noFill/>
          </p:spPr>
          <p:txBody>
            <a:bodyPr wrap="square" rtlCol="0">
              <a:spAutoFit/>
            </a:bodyPr>
            <a:lstStyle/>
            <a:p>
              <a:pPr algn="ctr"/>
              <a:r>
                <a:rPr lang="en-US" sz="7200" dirty="0"/>
                <a:t>2</a:t>
              </a:r>
            </a:p>
          </p:txBody>
        </p:sp>
        <p:sp>
          <p:nvSpPr>
            <p:cNvPr id="16" name="TextBox 15">
              <a:extLst>
                <a:ext uri="{FF2B5EF4-FFF2-40B4-BE49-F238E27FC236}">
                  <a16:creationId xmlns:a16="http://schemas.microsoft.com/office/drawing/2014/main" id="{E85BCC61-A54A-44E9-926B-AD23ED8B4E13}"/>
                </a:ext>
              </a:extLst>
            </p:cNvPr>
            <p:cNvSpPr txBox="1"/>
            <p:nvPr/>
          </p:nvSpPr>
          <p:spPr>
            <a:xfrm>
              <a:off x="2512768" y="4314503"/>
              <a:ext cx="1733071" cy="1321558"/>
            </a:xfrm>
            <a:prstGeom prst="rect">
              <a:avLst/>
            </a:prstGeom>
            <a:noFill/>
          </p:spPr>
          <p:txBody>
            <a:bodyPr wrap="square" rtlCol="0" anchor="ctr" anchorCtr="0">
              <a:normAutofit fontScale="77500" lnSpcReduction="20000"/>
            </a:bodyPr>
            <a:lstStyle/>
            <a:p>
              <a:pPr algn="ctr"/>
              <a:r>
                <a:rPr lang="en-US" sz="5400" dirty="0"/>
                <a:t>COR</a:t>
              </a:r>
            </a:p>
          </p:txBody>
        </p:sp>
        <p:sp>
          <p:nvSpPr>
            <p:cNvPr id="17" name="TextBox 16">
              <a:extLst>
                <a:ext uri="{FF2B5EF4-FFF2-40B4-BE49-F238E27FC236}">
                  <a16:creationId xmlns:a16="http://schemas.microsoft.com/office/drawing/2014/main" id="{50FFDD7D-A855-48AF-AFF1-5EDF37838A21}"/>
                </a:ext>
              </a:extLst>
            </p:cNvPr>
            <p:cNvSpPr txBox="1"/>
            <p:nvPr/>
          </p:nvSpPr>
          <p:spPr>
            <a:xfrm>
              <a:off x="4195797" y="2992039"/>
              <a:ext cx="563218" cy="1766874"/>
            </a:xfrm>
            <a:prstGeom prst="rect">
              <a:avLst/>
            </a:prstGeom>
            <a:noFill/>
          </p:spPr>
          <p:txBody>
            <a:bodyPr wrap="square" rtlCol="0">
              <a:spAutoFit/>
            </a:bodyPr>
            <a:lstStyle/>
            <a:p>
              <a:pPr algn="ctr"/>
              <a:r>
                <a:rPr lang="en-US" sz="7200" dirty="0"/>
                <a:t>3</a:t>
              </a:r>
            </a:p>
          </p:txBody>
        </p:sp>
        <p:sp>
          <p:nvSpPr>
            <p:cNvPr id="18" name="TextBox 17">
              <a:extLst>
                <a:ext uri="{FF2B5EF4-FFF2-40B4-BE49-F238E27FC236}">
                  <a16:creationId xmlns:a16="http://schemas.microsoft.com/office/drawing/2014/main" id="{90F44B37-7462-4AF0-9437-B814ABCBCEE8}"/>
                </a:ext>
              </a:extLst>
            </p:cNvPr>
            <p:cNvSpPr txBox="1"/>
            <p:nvPr/>
          </p:nvSpPr>
          <p:spPr>
            <a:xfrm>
              <a:off x="1949551" y="2992039"/>
              <a:ext cx="563218" cy="1766874"/>
            </a:xfrm>
            <a:prstGeom prst="rect">
              <a:avLst/>
            </a:prstGeom>
            <a:noFill/>
          </p:spPr>
          <p:txBody>
            <a:bodyPr wrap="square" rtlCol="0">
              <a:spAutoFit/>
            </a:bodyPr>
            <a:lstStyle/>
            <a:p>
              <a:pPr algn="ctr"/>
              <a:r>
                <a:rPr lang="en-US" sz="7200" dirty="0"/>
                <a:t>4</a:t>
              </a:r>
            </a:p>
          </p:txBody>
        </p:sp>
      </p:grpSp>
      <p:sp>
        <p:nvSpPr>
          <p:cNvPr id="15" name="Rectangle 14">
            <a:extLst>
              <a:ext uri="{FF2B5EF4-FFF2-40B4-BE49-F238E27FC236}">
                <a16:creationId xmlns:a16="http://schemas.microsoft.com/office/drawing/2014/main" id="{A827D4DC-090D-4F78-B69D-C600A56508E2}"/>
              </a:ext>
            </a:extLst>
          </p:cNvPr>
          <p:cNvSpPr/>
          <p:nvPr/>
        </p:nvSpPr>
        <p:spPr>
          <a:xfrm>
            <a:off x="241779" y="1053228"/>
            <a:ext cx="5287256" cy="4708981"/>
          </a:xfrm>
          <a:prstGeom prst="rect">
            <a:avLst/>
          </a:prstGeom>
        </p:spPr>
        <p:txBody>
          <a:bodyPr wrap="square">
            <a:spAutoFit/>
          </a:bodyPr>
          <a:lstStyle/>
          <a:p>
            <a:r>
              <a:rPr lang="en-US" b="1" dirty="0">
                <a:solidFill>
                  <a:schemeClr val="tx1"/>
                </a:solidFill>
                <a:latin typeface="Calibri" panose="020F0502020204030204" pitchFamily="34" charset="0"/>
                <a:cs typeface="Calibri" panose="020F0502020204030204" pitchFamily="34" charset="0"/>
              </a:rPr>
              <a:t>Step Three: Make and Place the Placards</a:t>
            </a:r>
          </a:p>
          <a:p>
            <a:endParaRPr lang="en-US" sz="1200" b="1" i="1"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At least 15”x15”</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Diamonds 7.5”x7.5”</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Subdivision placards may be smaller, typically 8”x8”</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Placards shall be affixed to buildings or areas within the facility on each side where entry can be made at an appropriate height to be easily seen from approaching emergency equipment. </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A placard must be placed at the property line on a facility gate or post if a placarded building or area within a facility cannot be easily seen when approaching the property. </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Affix subdivision placards next to access points into the subdivisions. </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These placards must be visible when doors into subdivisions are opened or closed.</a:t>
            </a:r>
          </a:p>
        </p:txBody>
      </p:sp>
      <p:sp>
        <p:nvSpPr>
          <p:cNvPr id="20" name="Footer Placeholder 3">
            <a:extLst>
              <a:ext uri="{FF2B5EF4-FFF2-40B4-BE49-F238E27FC236}">
                <a16:creationId xmlns:a16="http://schemas.microsoft.com/office/drawing/2014/main" id="{15355C55-A81A-45F8-83FA-8460D0240672}"/>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274793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567186" y="607630"/>
            <a:ext cx="7886700" cy="66488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200" b="0" i="0" u="none" strike="noStrike" cap="none" dirty="0">
                <a:solidFill>
                  <a:schemeClr val="dk1"/>
                </a:solidFill>
                <a:latin typeface="Calibri"/>
                <a:ea typeface="Calibri"/>
                <a:cs typeface="Calibri"/>
                <a:sym typeface="Calibri"/>
              </a:rPr>
              <a:t>NFPA 704 Hazardous Material Diamonds</a:t>
            </a:r>
          </a:p>
        </p:txBody>
      </p:sp>
      <p:sp>
        <p:nvSpPr>
          <p:cNvPr id="223" name="Shape 223"/>
          <p:cNvSpPr txBox="1">
            <a:spLocks noGrp="1"/>
          </p:cNvSpPr>
          <p:nvPr>
            <p:ph type="sldNum" idx="12"/>
          </p:nvPr>
        </p:nvSpPr>
        <p:spPr>
          <a:xfrm>
            <a:off x="6879054" y="6347996"/>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92D050"/>
                </a:solidFill>
                <a:latin typeface="Calibri"/>
                <a:ea typeface="Calibri"/>
                <a:cs typeface="Calibri"/>
                <a:sym typeface="Calibri"/>
              </a:rPr>
              <a:t>23</a:t>
            </a:fld>
            <a:endParaRPr lang="en-US" sz="1200">
              <a:solidFill>
                <a:srgbClr val="92D050"/>
              </a:solidFill>
              <a:latin typeface="Calibri"/>
              <a:ea typeface="Calibri"/>
              <a:cs typeface="Calibri"/>
              <a:sym typeface="Calibri"/>
            </a:endParaRPr>
          </a:p>
        </p:txBody>
      </p:sp>
      <p:sp>
        <p:nvSpPr>
          <p:cNvPr id="15" name="Rectangle 14">
            <a:extLst>
              <a:ext uri="{FF2B5EF4-FFF2-40B4-BE49-F238E27FC236}">
                <a16:creationId xmlns:a16="http://schemas.microsoft.com/office/drawing/2014/main" id="{A827D4DC-090D-4F78-B69D-C600A56508E2}"/>
              </a:ext>
            </a:extLst>
          </p:cNvPr>
          <p:cNvSpPr/>
          <p:nvPr/>
        </p:nvSpPr>
        <p:spPr>
          <a:xfrm>
            <a:off x="467067" y="2699802"/>
            <a:ext cx="3367324" cy="2031325"/>
          </a:xfrm>
          <a:prstGeom prst="rect">
            <a:avLst/>
          </a:prstGeom>
        </p:spPr>
        <p:txBody>
          <a:bodyPr wrap="square">
            <a:spAutoFit/>
          </a:bodyPr>
          <a:lstStyle/>
          <a:p>
            <a:r>
              <a:rPr lang="en-US" sz="1800" b="1" dirty="0">
                <a:solidFill>
                  <a:schemeClr val="tx1"/>
                </a:solidFill>
                <a:latin typeface="Calibri" panose="020F0502020204030204" pitchFamily="34" charset="0"/>
                <a:cs typeface="Calibri" panose="020F0502020204030204" pitchFamily="34" charset="0"/>
              </a:rPr>
              <a:t>Step One: Select Rating Numbers</a:t>
            </a:r>
          </a:p>
          <a:p>
            <a:endParaRPr lang="en-US" sz="1800" b="1" i="1" dirty="0">
              <a:solidFill>
                <a:schemeClr val="tx1"/>
              </a:solidFill>
              <a:latin typeface="Calibri" panose="020F0502020204030204" pitchFamily="34" charset="0"/>
              <a:cs typeface="Calibri" panose="020F0502020204030204" pitchFamily="34" charset="0"/>
            </a:endParaRPr>
          </a:p>
          <a:p>
            <a:r>
              <a:rPr lang="en-US" dirty="0">
                <a:solidFill>
                  <a:schemeClr val="tx1"/>
                </a:solidFill>
                <a:latin typeface="Calibri" panose="020F0502020204030204" pitchFamily="34" charset="0"/>
                <a:cs typeface="Calibri" panose="020F0502020204030204" pitchFamily="34" charset="0"/>
              </a:rPr>
              <a:t>Determine each material stored or used at the facility and its warning system category and rating.</a:t>
            </a:r>
          </a:p>
          <a:p>
            <a:endParaRPr lang="en-US" dirty="0">
              <a:solidFill>
                <a:schemeClr val="tx1"/>
              </a:solidFill>
              <a:latin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id="{2EC30D26-7630-44CC-8A76-5362EF840E8B}"/>
              </a:ext>
            </a:extLst>
          </p:cNvPr>
          <p:cNvGrpSpPr/>
          <p:nvPr/>
        </p:nvGrpSpPr>
        <p:grpSpPr>
          <a:xfrm>
            <a:off x="5564927" y="2409330"/>
            <a:ext cx="3105997" cy="3105997"/>
            <a:chOff x="1093303" y="1490869"/>
            <a:chExt cx="4572000" cy="4572000"/>
          </a:xfrm>
        </p:grpSpPr>
        <p:grpSp>
          <p:nvGrpSpPr>
            <p:cNvPr id="24" name="Group 23">
              <a:extLst>
                <a:ext uri="{FF2B5EF4-FFF2-40B4-BE49-F238E27FC236}">
                  <a16:creationId xmlns:a16="http://schemas.microsoft.com/office/drawing/2014/main" id="{FF350905-9E7E-4405-84B7-E5CAD86DCBE6}"/>
                </a:ext>
              </a:extLst>
            </p:cNvPr>
            <p:cNvGrpSpPr/>
            <p:nvPr/>
          </p:nvGrpSpPr>
          <p:grpSpPr>
            <a:xfrm>
              <a:off x="1093303" y="1490869"/>
              <a:ext cx="4572000" cy="4572000"/>
              <a:chOff x="1093303" y="1490869"/>
              <a:chExt cx="4572000" cy="4572000"/>
            </a:xfrm>
          </p:grpSpPr>
          <p:sp>
            <p:nvSpPr>
              <p:cNvPr id="29" name="Diamond 28">
                <a:extLst>
                  <a:ext uri="{FF2B5EF4-FFF2-40B4-BE49-F238E27FC236}">
                    <a16:creationId xmlns:a16="http://schemas.microsoft.com/office/drawing/2014/main" id="{1DAF160D-5204-434F-9D39-B7B32219498C}"/>
                  </a:ext>
                </a:extLst>
              </p:cNvPr>
              <p:cNvSpPr/>
              <p:nvPr/>
            </p:nvSpPr>
            <p:spPr>
              <a:xfrm>
                <a:off x="2236303" y="1490869"/>
                <a:ext cx="2286000" cy="2286000"/>
              </a:xfrm>
              <a:prstGeom prst="diamond">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iamond 29">
                <a:extLst>
                  <a:ext uri="{FF2B5EF4-FFF2-40B4-BE49-F238E27FC236}">
                    <a16:creationId xmlns:a16="http://schemas.microsoft.com/office/drawing/2014/main" id="{281DCF6B-84AC-4968-9FDC-6CEBFC805CFB}"/>
                  </a:ext>
                </a:extLst>
              </p:cNvPr>
              <p:cNvSpPr/>
              <p:nvPr/>
            </p:nvSpPr>
            <p:spPr>
              <a:xfrm>
                <a:off x="3379303" y="2633869"/>
                <a:ext cx="2286000" cy="2286000"/>
              </a:xfrm>
              <a:prstGeom prst="diamond">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Diamond 30">
                <a:extLst>
                  <a:ext uri="{FF2B5EF4-FFF2-40B4-BE49-F238E27FC236}">
                    <a16:creationId xmlns:a16="http://schemas.microsoft.com/office/drawing/2014/main" id="{58C2C0A8-65B4-4775-ACE0-7719425927E7}"/>
                  </a:ext>
                </a:extLst>
              </p:cNvPr>
              <p:cNvSpPr/>
              <p:nvPr/>
            </p:nvSpPr>
            <p:spPr>
              <a:xfrm>
                <a:off x="1093303" y="2633869"/>
                <a:ext cx="2286000" cy="2286000"/>
              </a:xfrm>
              <a:prstGeom prst="diamond">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Diamond 31">
                <a:extLst>
                  <a:ext uri="{FF2B5EF4-FFF2-40B4-BE49-F238E27FC236}">
                    <a16:creationId xmlns:a16="http://schemas.microsoft.com/office/drawing/2014/main" id="{C2569C8B-CB58-4447-9182-C687F18CF594}"/>
                  </a:ext>
                </a:extLst>
              </p:cNvPr>
              <p:cNvSpPr/>
              <p:nvPr/>
            </p:nvSpPr>
            <p:spPr>
              <a:xfrm>
                <a:off x="2236303" y="3776869"/>
                <a:ext cx="2286000" cy="2286000"/>
              </a:xfrm>
              <a:prstGeom prst="diamon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1072D8C2-1136-41EC-A44A-1ECB7A1244D7}"/>
                </a:ext>
              </a:extLst>
            </p:cNvPr>
            <p:cNvSpPr txBox="1"/>
            <p:nvPr/>
          </p:nvSpPr>
          <p:spPr>
            <a:xfrm>
              <a:off x="3097694" y="1849038"/>
              <a:ext cx="563218" cy="1766874"/>
            </a:xfrm>
            <a:prstGeom prst="rect">
              <a:avLst/>
            </a:prstGeom>
            <a:noFill/>
          </p:spPr>
          <p:txBody>
            <a:bodyPr wrap="square" rtlCol="0">
              <a:spAutoFit/>
            </a:bodyPr>
            <a:lstStyle/>
            <a:p>
              <a:pPr algn="ctr"/>
              <a:r>
                <a:rPr lang="en-US" sz="7200" dirty="0"/>
                <a:t>?</a:t>
              </a:r>
            </a:p>
          </p:txBody>
        </p:sp>
        <p:sp>
          <p:nvSpPr>
            <p:cNvPr id="26" name="TextBox 25">
              <a:extLst>
                <a:ext uri="{FF2B5EF4-FFF2-40B4-BE49-F238E27FC236}">
                  <a16:creationId xmlns:a16="http://schemas.microsoft.com/office/drawing/2014/main" id="{FDF0CADD-B7BA-43A8-8211-5B57DACE30E3}"/>
                </a:ext>
              </a:extLst>
            </p:cNvPr>
            <p:cNvSpPr txBox="1"/>
            <p:nvPr/>
          </p:nvSpPr>
          <p:spPr>
            <a:xfrm>
              <a:off x="2512768" y="4314503"/>
              <a:ext cx="1733071" cy="1321558"/>
            </a:xfrm>
            <a:prstGeom prst="rect">
              <a:avLst/>
            </a:prstGeom>
            <a:noFill/>
          </p:spPr>
          <p:txBody>
            <a:bodyPr wrap="square" rtlCol="0" anchor="ctr" anchorCtr="0">
              <a:normAutofit lnSpcReduction="10000"/>
            </a:bodyPr>
            <a:lstStyle/>
            <a:p>
              <a:pPr algn="ctr"/>
              <a:r>
                <a:rPr lang="en-US" sz="5400" dirty="0"/>
                <a:t>?</a:t>
              </a:r>
            </a:p>
          </p:txBody>
        </p:sp>
        <p:sp>
          <p:nvSpPr>
            <p:cNvPr id="27" name="TextBox 26">
              <a:extLst>
                <a:ext uri="{FF2B5EF4-FFF2-40B4-BE49-F238E27FC236}">
                  <a16:creationId xmlns:a16="http://schemas.microsoft.com/office/drawing/2014/main" id="{83DED741-5733-4A6B-AD11-DDFB11264E78}"/>
                </a:ext>
              </a:extLst>
            </p:cNvPr>
            <p:cNvSpPr txBox="1"/>
            <p:nvPr/>
          </p:nvSpPr>
          <p:spPr>
            <a:xfrm>
              <a:off x="4195797" y="2992039"/>
              <a:ext cx="563218" cy="1766874"/>
            </a:xfrm>
            <a:prstGeom prst="rect">
              <a:avLst/>
            </a:prstGeom>
            <a:noFill/>
          </p:spPr>
          <p:txBody>
            <a:bodyPr wrap="square" rtlCol="0">
              <a:spAutoFit/>
            </a:bodyPr>
            <a:lstStyle/>
            <a:p>
              <a:pPr algn="ctr"/>
              <a:r>
                <a:rPr lang="en-US" sz="7200" dirty="0"/>
                <a:t>?</a:t>
              </a:r>
            </a:p>
          </p:txBody>
        </p:sp>
        <p:sp>
          <p:nvSpPr>
            <p:cNvPr id="28" name="TextBox 27">
              <a:extLst>
                <a:ext uri="{FF2B5EF4-FFF2-40B4-BE49-F238E27FC236}">
                  <a16:creationId xmlns:a16="http://schemas.microsoft.com/office/drawing/2014/main" id="{A04808D6-7CAC-4DFA-AE91-B8FA148C0FBC}"/>
                </a:ext>
              </a:extLst>
            </p:cNvPr>
            <p:cNvSpPr txBox="1"/>
            <p:nvPr/>
          </p:nvSpPr>
          <p:spPr>
            <a:xfrm>
              <a:off x="1949551" y="2992039"/>
              <a:ext cx="563218" cy="1766874"/>
            </a:xfrm>
            <a:prstGeom prst="rect">
              <a:avLst/>
            </a:prstGeom>
            <a:noFill/>
          </p:spPr>
          <p:txBody>
            <a:bodyPr wrap="square" rtlCol="0">
              <a:spAutoFit/>
            </a:bodyPr>
            <a:lstStyle/>
            <a:p>
              <a:pPr algn="ctr"/>
              <a:r>
                <a:rPr lang="en-US" sz="7200" dirty="0"/>
                <a:t>?</a:t>
              </a:r>
            </a:p>
          </p:txBody>
        </p:sp>
      </p:grpSp>
      <p:sp>
        <p:nvSpPr>
          <p:cNvPr id="17" name="Rectangle 16">
            <a:extLst>
              <a:ext uri="{FF2B5EF4-FFF2-40B4-BE49-F238E27FC236}">
                <a16:creationId xmlns:a16="http://schemas.microsoft.com/office/drawing/2014/main" id="{B0DC0F9F-69CB-4AD8-B847-599B24541083}"/>
              </a:ext>
            </a:extLst>
          </p:cNvPr>
          <p:cNvSpPr/>
          <p:nvPr/>
        </p:nvSpPr>
        <p:spPr>
          <a:xfrm>
            <a:off x="567185" y="1318254"/>
            <a:ext cx="8103739" cy="830997"/>
          </a:xfrm>
          <a:prstGeom prst="rect">
            <a:avLst/>
          </a:prstGeom>
        </p:spPr>
        <p:txBody>
          <a:bodyPr wrap="square">
            <a:spAutoFit/>
          </a:bodyPr>
          <a:lstStyle/>
          <a:p>
            <a:r>
              <a:rPr lang="en-US" sz="2400" b="1" dirty="0">
                <a:solidFill>
                  <a:schemeClr val="tx1"/>
                </a:solidFill>
                <a:latin typeface="Calibri" panose="020F0502020204030204" pitchFamily="34" charset="0"/>
                <a:cs typeface="Calibri" panose="020F0502020204030204" pitchFamily="34" charset="0"/>
              </a:rPr>
              <a:t>Activity</a:t>
            </a:r>
            <a:r>
              <a:rPr lang="en-US" sz="2400" dirty="0">
                <a:solidFill>
                  <a:schemeClr val="tx1"/>
                </a:solidFill>
                <a:latin typeface="Calibri" panose="020F0502020204030204" pitchFamily="34" charset="0"/>
                <a:cs typeface="Calibri" panose="020F0502020204030204" pitchFamily="34" charset="0"/>
              </a:rPr>
              <a:t>- Determine placard requirements for the Building 7R system</a:t>
            </a:r>
            <a:endParaRPr lang="en-US" sz="1600" dirty="0">
              <a:solidFill>
                <a:schemeClr val="tx1"/>
              </a:solidFill>
              <a:latin typeface="Calibri" panose="020F0502020204030204" pitchFamily="34" charset="0"/>
              <a:cs typeface="Calibri" panose="020F0502020204030204" pitchFamily="34" charset="0"/>
            </a:endParaRPr>
          </a:p>
        </p:txBody>
      </p:sp>
      <p:sp>
        <p:nvSpPr>
          <p:cNvPr id="19" name="Footer Placeholder 3">
            <a:extLst>
              <a:ext uri="{FF2B5EF4-FFF2-40B4-BE49-F238E27FC236}">
                <a16:creationId xmlns:a16="http://schemas.microsoft.com/office/drawing/2014/main" id="{C3D90799-F234-4A77-A01B-618C927F2576}"/>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1631385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567186" y="607630"/>
            <a:ext cx="7886700" cy="66488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200" b="0" i="0" u="none" strike="noStrike" cap="none" dirty="0">
                <a:solidFill>
                  <a:schemeClr val="dk1"/>
                </a:solidFill>
                <a:latin typeface="Calibri"/>
                <a:ea typeface="Calibri"/>
                <a:cs typeface="Calibri"/>
                <a:sym typeface="Calibri"/>
              </a:rPr>
              <a:t>NFPA 704 Hazardous Material Diamonds</a:t>
            </a:r>
          </a:p>
        </p:txBody>
      </p:sp>
      <p:sp>
        <p:nvSpPr>
          <p:cNvPr id="223" name="Shape 223"/>
          <p:cNvSpPr txBox="1">
            <a:spLocks noGrp="1"/>
          </p:cNvSpPr>
          <p:nvPr>
            <p:ph type="sldNum" idx="12"/>
          </p:nvPr>
        </p:nvSpPr>
        <p:spPr>
          <a:xfrm>
            <a:off x="6879054" y="6347996"/>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92D050"/>
                </a:solidFill>
                <a:latin typeface="Calibri"/>
                <a:ea typeface="Calibri"/>
                <a:cs typeface="Calibri"/>
                <a:sym typeface="Calibri"/>
              </a:rPr>
              <a:t>24</a:t>
            </a:fld>
            <a:endParaRPr lang="en-US" sz="1200">
              <a:solidFill>
                <a:srgbClr val="92D050"/>
              </a:solidFill>
              <a:latin typeface="Calibri"/>
              <a:ea typeface="Calibri"/>
              <a:cs typeface="Calibri"/>
              <a:sym typeface="Calibri"/>
            </a:endParaRPr>
          </a:p>
        </p:txBody>
      </p:sp>
      <p:sp>
        <p:nvSpPr>
          <p:cNvPr id="15" name="Rectangle 14">
            <a:extLst>
              <a:ext uri="{FF2B5EF4-FFF2-40B4-BE49-F238E27FC236}">
                <a16:creationId xmlns:a16="http://schemas.microsoft.com/office/drawing/2014/main" id="{A827D4DC-090D-4F78-B69D-C600A56508E2}"/>
              </a:ext>
            </a:extLst>
          </p:cNvPr>
          <p:cNvSpPr/>
          <p:nvPr/>
        </p:nvSpPr>
        <p:spPr>
          <a:xfrm>
            <a:off x="467067" y="2699802"/>
            <a:ext cx="3367324" cy="2585323"/>
          </a:xfrm>
          <a:prstGeom prst="rect">
            <a:avLst/>
          </a:prstGeom>
        </p:spPr>
        <p:txBody>
          <a:bodyPr wrap="square">
            <a:spAutoFit/>
          </a:bodyPr>
          <a:lstStyle/>
          <a:p>
            <a:r>
              <a:rPr lang="en-US" sz="1800" b="1" dirty="0">
                <a:solidFill>
                  <a:schemeClr val="tx1"/>
                </a:solidFill>
                <a:latin typeface="Calibri" panose="020F0502020204030204" pitchFamily="34" charset="0"/>
                <a:cs typeface="Calibri" panose="020F0502020204030204" pitchFamily="34" charset="0"/>
              </a:rPr>
              <a:t>Step One: Select Rating Numbers</a:t>
            </a:r>
          </a:p>
          <a:p>
            <a:endParaRPr lang="en-US" sz="1800" b="1" i="1" dirty="0">
              <a:solidFill>
                <a:schemeClr val="tx1"/>
              </a:solidFill>
              <a:latin typeface="Calibri" panose="020F0502020204030204" pitchFamily="34" charset="0"/>
              <a:cs typeface="Calibri" panose="020F0502020204030204" pitchFamily="34" charset="0"/>
            </a:endParaRPr>
          </a:p>
          <a:p>
            <a:r>
              <a:rPr lang="en-US" dirty="0">
                <a:solidFill>
                  <a:schemeClr val="tx1"/>
                </a:solidFill>
                <a:latin typeface="Calibri" panose="020F0502020204030204" pitchFamily="34" charset="0"/>
                <a:cs typeface="Calibri" panose="020F0502020204030204" pitchFamily="34" charset="0"/>
              </a:rPr>
              <a:t>Determine each material stored or used at the facility and its warning system category and rating.</a:t>
            </a:r>
          </a:p>
          <a:p>
            <a:endParaRPr lang="en-US" dirty="0">
              <a:solidFill>
                <a:schemeClr val="tx1"/>
              </a:solidFill>
              <a:latin typeface="Calibri" panose="020F0502020204030204" pitchFamily="34" charset="0"/>
              <a:cs typeface="Calibri" panose="020F0502020204030204" pitchFamily="34" charset="0"/>
            </a:endParaRPr>
          </a:p>
          <a:p>
            <a:r>
              <a:rPr lang="en-US" b="1" dirty="0">
                <a:solidFill>
                  <a:schemeClr val="tx1"/>
                </a:solidFill>
                <a:latin typeface="Calibri" panose="020F0502020204030204" pitchFamily="34" charset="0"/>
                <a:cs typeface="Calibri" panose="020F0502020204030204" pitchFamily="34" charset="0"/>
              </a:rPr>
              <a:t>Refer to the safety data sheets (SDS) for the materials used. </a:t>
            </a:r>
          </a:p>
        </p:txBody>
      </p:sp>
      <p:grpSp>
        <p:nvGrpSpPr>
          <p:cNvPr id="23" name="Group 22">
            <a:extLst>
              <a:ext uri="{FF2B5EF4-FFF2-40B4-BE49-F238E27FC236}">
                <a16:creationId xmlns:a16="http://schemas.microsoft.com/office/drawing/2014/main" id="{2EC30D26-7630-44CC-8A76-5362EF840E8B}"/>
              </a:ext>
            </a:extLst>
          </p:cNvPr>
          <p:cNvGrpSpPr/>
          <p:nvPr/>
        </p:nvGrpSpPr>
        <p:grpSpPr>
          <a:xfrm>
            <a:off x="5564927" y="2409330"/>
            <a:ext cx="3105997" cy="3105997"/>
            <a:chOff x="1093303" y="1490869"/>
            <a:chExt cx="4572000" cy="4572000"/>
          </a:xfrm>
        </p:grpSpPr>
        <p:grpSp>
          <p:nvGrpSpPr>
            <p:cNvPr id="24" name="Group 23">
              <a:extLst>
                <a:ext uri="{FF2B5EF4-FFF2-40B4-BE49-F238E27FC236}">
                  <a16:creationId xmlns:a16="http://schemas.microsoft.com/office/drawing/2014/main" id="{FF350905-9E7E-4405-84B7-E5CAD86DCBE6}"/>
                </a:ext>
              </a:extLst>
            </p:cNvPr>
            <p:cNvGrpSpPr/>
            <p:nvPr/>
          </p:nvGrpSpPr>
          <p:grpSpPr>
            <a:xfrm>
              <a:off x="1093303" y="1490869"/>
              <a:ext cx="4572000" cy="4572000"/>
              <a:chOff x="1093303" y="1490869"/>
              <a:chExt cx="4572000" cy="4572000"/>
            </a:xfrm>
          </p:grpSpPr>
          <p:sp>
            <p:nvSpPr>
              <p:cNvPr id="29" name="Diamond 28">
                <a:extLst>
                  <a:ext uri="{FF2B5EF4-FFF2-40B4-BE49-F238E27FC236}">
                    <a16:creationId xmlns:a16="http://schemas.microsoft.com/office/drawing/2014/main" id="{1DAF160D-5204-434F-9D39-B7B32219498C}"/>
                  </a:ext>
                </a:extLst>
              </p:cNvPr>
              <p:cNvSpPr/>
              <p:nvPr/>
            </p:nvSpPr>
            <p:spPr>
              <a:xfrm>
                <a:off x="2236303" y="1490869"/>
                <a:ext cx="2286000" cy="2286000"/>
              </a:xfrm>
              <a:prstGeom prst="diamond">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iamond 29">
                <a:extLst>
                  <a:ext uri="{FF2B5EF4-FFF2-40B4-BE49-F238E27FC236}">
                    <a16:creationId xmlns:a16="http://schemas.microsoft.com/office/drawing/2014/main" id="{281DCF6B-84AC-4968-9FDC-6CEBFC805CFB}"/>
                  </a:ext>
                </a:extLst>
              </p:cNvPr>
              <p:cNvSpPr/>
              <p:nvPr/>
            </p:nvSpPr>
            <p:spPr>
              <a:xfrm>
                <a:off x="3379303" y="2633869"/>
                <a:ext cx="2286000" cy="2286000"/>
              </a:xfrm>
              <a:prstGeom prst="diamond">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Diamond 30">
                <a:extLst>
                  <a:ext uri="{FF2B5EF4-FFF2-40B4-BE49-F238E27FC236}">
                    <a16:creationId xmlns:a16="http://schemas.microsoft.com/office/drawing/2014/main" id="{58C2C0A8-65B4-4775-ACE0-7719425927E7}"/>
                  </a:ext>
                </a:extLst>
              </p:cNvPr>
              <p:cNvSpPr/>
              <p:nvPr/>
            </p:nvSpPr>
            <p:spPr>
              <a:xfrm>
                <a:off x="1093303" y="2633869"/>
                <a:ext cx="2286000" cy="2286000"/>
              </a:xfrm>
              <a:prstGeom prst="diamond">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Diamond 31">
                <a:extLst>
                  <a:ext uri="{FF2B5EF4-FFF2-40B4-BE49-F238E27FC236}">
                    <a16:creationId xmlns:a16="http://schemas.microsoft.com/office/drawing/2014/main" id="{C2569C8B-CB58-4447-9182-C687F18CF594}"/>
                  </a:ext>
                </a:extLst>
              </p:cNvPr>
              <p:cNvSpPr/>
              <p:nvPr/>
            </p:nvSpPr>
            <p:spPr>
              <a:xfrm>
                <a:off x="2236303" y="3776869"/>
                <a:ext cx="2286000" cy="2286000"/>
              </a:xfrm>
              <a:prstGeom prst="diamon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1072D8C2-1136-41EC-A44A-1ECB7A1244D7}"/>
                </a:ext>
              </a:extLst>
            </p:cNvPr>
            <p:cNvSpPr txBox="1"/>
            <p:nvPr/>
          </p:nvSpPr>
          <p:spPr>
            <a:xfrm>
              <a:off x="3097694" y="1849038"/>
              <a:ext cx="563218" cy="1766874"/>
            </a:xfrm>
            <a:prstGeom prst="rect">
              <a:avLst/>
            </a:prstGeom>
            <a:noFill/>
          </p:spPr>
          <p:txBody>
            <a:bodyPr wrap="square" rtlCol="0">
              <a:spAutoFit/>
            </a:bodyPr>
            <a:lstStyle/>
            <a:p>
              <a:pPr algn="ctr"/>
              <a:r>
                <a:rPr lang="en-US" sz="7200" dirty="0"/>
                <a:t>0</a:t>
              </a:r>
            </a:p>
          </p:txBody>
        </p:sp>
        <p:sp>
          <p:nvSpPr>
            <p:cNvPr id="26" name="TextBox 25">
              <a:extLst>
                <a:ext uri="{FF2B5EF4-FFF2-40B4-BE49-F238E27FC236}">
                  <a16:creationId xmlns:a16="http://schemas.microsoft.com/office/drawing/2014/main" id="{FDF0CADD-B7BA-43A8-8211-5B57DACE30E3}"/>
                </a:ext>
              </a:extLst>
            </p:cNvPr>
            <p:cNvSpPr txBox="1"/>
            <p:nvPr/>
          </p:nvSpPr>
          <p:spPr>
            <a:xfrm>
              <a:off x="2512768" y="4314503"/>
              <a:ext cx="1733071" cy="1321558"/>
            </a:xfrm>
            <a:prstGeom prst="rect">
              <a:avLst/>
            </a:prstGeom>
            <a:noFill/>
          </p:spPr>
          <p:txBody>
            <a:bodyPr wrap="square" rtlCol="0" anchor="ctr" anchorCtr="0">
              <a:normAutofit fontScale="77500" lnSpcReduction="20000"/>
            </a:bodyPr>
            <a:lstStyle/>
            <a:p>
              <a:pPr algn="ctr"/>
              <a:r>
                <a:rPr lang="en-US" sz="5400" dirty="0"/>
                <a:t>COR</a:t>
              </a:r>
            </a:p>
          </p:txBody>
        </p:sp>
        <p:sp>
          <p:nvSpPr>
            <p:cNvPr id="27" name="TextBox 26">
              <a:extLst>
                <a:ext uri="{FF2B5EF4-FFF2-40B4-BE49-F238E27FC236}">
                  <a16:creationId xmlns:a16="http://schemas.microsoft.com/office/drawing/2014/main" id="{83DED741-5733-4A6B-AD11-DDFB11264E78}"/>
                </a:ext>
              </a:extLst>
            </p:cNvPr>
            <p:cNvSpPr txBox="1"/>
            <p:nvPr/>
          </p:nvSpPr>
          <p:spPr>
            <a:xfrm>
              <a:off x="4195797" y="2992039"/>
              <a:ext cx="563218" cy="1766874"/>
            </a:xfrm>
            <a:prstGeom prst="rect">
              <a:avLst/>
            </a:prstGeom>
            <a:noFill/>
          </p:spPr>
          <p:txBody>
            <a:bodyPr wrap="square" rtlCol="0">
              <a:spAutoFit/>
            </a:bodyPr>
            <a:lstStyle/>
            <a:p>
              <a:pPr algn="ctr"/>
              <a:r>
                <a:rPr lang="en-US" sz="7200" dirty="0"/>
                <a:t>2</a:t>
              </a:r>
            </a:p>
          </p:txBody>
        </p:sp>
        <p:sp>
          <p:nvSpPr>
            <p:cNvPr id="28" name="TextBox 27">
              <a:extLst>
                <a:ext uri="{FF2B5EF4-FFF2-40B4-BE49-F238E27FC236}">
                  <a16:creationId xmlns:a16="http://schemas.microsoft.com/office/drawing/2014/main" id="{A04808D6-7CAC-4DFA-AE91-B8FA148C0FBC}"/>
                </a:ext>
              </a:extLst>
            </p:cNvPr>
            <p:cNvSpPr txBox="1"/>
            <p:nvPr/>
          </p:nvSpPr>
          <p:spPr>
            <a:xfrm>
              <a:off x="1949551" y="2992039"/>
              <a:ext cx="563218" cy="1766874"/>
            </a:xfrm>
            <a:prstGeom prst="rect">
              <a:avLst/>
            </a:prstGeom>
            <a:noFill/>
          </p:spPr>
          <p:txBody>
            <a:bodyPr wrap="square" rtlCol="0">
              <a:spAutoFit/>
            </a:bodyPr>
            <a:lstStyle/>
            <a:p>
              <a:pPr algn="ctr"/>
              <a:r>
                <a:rPr lang="en-US" sz="7200" dirty="0"/>
                <a:t>3</a:t>
              </a:r>
            </a:p>
          </p:txBody>
        </p:sp>
      </p:grpSp>
      <p:sp>
        <p:nvSpPr>
          <p:cNvPr id="17" name="Rectangle 16">
            <a:extLst>
              <a:ext uri="{FF2B5EF4-FFF2-40B4-BE49-F238E27FC236}">
                <a16:creationId xmlns:a16="http://schemas.microsoft.com/office/drawing/2014/main" id="{B0DC0F9F-69CB-4AD8-B847-599B24541083}"/>
              </a:ext>
            </a:extLst>
          </p:cNvPr>
          <p:cNvSpPr/>
          <p:nvPr/>
        </p:nvSpPr>
        <p:spPr>
          <a:xfrm>
            <a:off x="567185" y="1318254"/>
            <a:ext cx="8103739" cy="830997"/>
          </a:xfrm>
          <a:prstGeom prst="rect">
            <a:avLst/>
          </a:prstGeom>
        </p:spPr>
        <p:txBody>
          <a:bodyPr wrap="square">
            <a:spAutoFit/>
          </a:bodyPr>
          <a:lstStyle/>
          <a:p>
            <a:r>
              <a:rPr lang="en-US" sz="2400" b="1" dirty="0">
                <a:solidFill>
                  <a:schemeClr val="tx1"/>
                </a:solidFill>
                <a:latin typeface="Calibri" panose="020F0502020204030204" pitchFamily="34" charset="0"/>
                <a:cs typeface="Calibri" panose="020F0502020204030204" pitchFamily="34" charset="0"/>
              </a:rPr>
              <a:t>Activity</a:t>
            </a:r>
            <a:r>
              <a:rPr lang="en-US" sz="2400" dirty="0">
                <a:solidFill>
                  <a:schemeClr val="tx1"/>
                </a:solidFill>
                <a:latin typeface="Calibri" panose="020F0502020204030204" pitchFamily="34" charset="0"/>
                <a:cs typeface="Calibri" panose="020F0502020204030204" pitchFamily="34" charset="0"/>
              </a:rPr>
              <a:t>- Determine placard requirements for the Building 7R </a:t>
            </a:r>
            <a:r>
              <a:rPr lang="en-US" sz="2400" dirty="0">
                <a:latin typeface="Calibri" panose="020F0502020204030204" pitchFamily="34" charset="0"/>
                <a:cs typeface="Calibri" panose="020F0502020204030204" pitchFamily="34" charset="0"/>
              </a:rPr>
              <a:t>system</a:t>
            </a:r>
            <a:endParaRPr lang="en-US" sz="1600" dirty="0">
              <a:solidFill>
                <a:schemeClr val="tx1"/>
              </a:solidFill>
              <a:latin typeface="Calibri" panose="020F0502020204030204" pitchFamily="34" charset="0"/>
              <a:cs typeface="Calibri" panose="020F0502020204030204" pitchFamily="34" charset="0"/>
            </a:endParaRPr>
          </a:p>
        </p:txBody>
      </p:sp>
      <p:sp>
        <p:nvSpPr>
          <p:cNvPr id="19" name="Footer Placeholder 3">
            <a:extLst>
              <a:ext uri="{FF2B5EF4-FFF2-40B4-BE49-F238E27FC236}">
                <a16:creationId xmlns:a16="http://schemas.microsoft.com/office/drawing/2014/main" id="{43BD3DF7-7CF7-4F1F-AF59-E8C66B109128}"/>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1915637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567186" y="607630"/>
            <a:ext cx="7886700" cy="66488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200" b="0" i="0" u="none" strike="noStrike" cap="none" dirty="0">
                <a:solidFill>
                  <a:schemeClr val="dk1"/>
                </a:solidFill>
                <a:latin typeface="Calibri"/>
                <a:ea typeface="Calibri"/>
                <a:cs typeface="Calibri"/>
                <a:sym typeface="Calibri"/>
              </a:rPr>
              <a:t>NFPA 704 Hazardous Material Diamonds</a:t>
            </a:r>
          </a:p>
        </p:txBody>
      </p:sp>
      <p:sp>
        <p:nvSpPr>
          <p:cNvPr id="223" name="Shape 223"/>
          <p:cNvSpPr txBox="1">
            <a:spLocks noGrp="1"/>
          </p:cNvSpPr>
          <p:nvPr>
            <p:ph type="sldNum" idx="12"/>
          </p:nvPr>
        </p:nvSpPr>
        <p:spPr>
          <a:xfrm>
            <a:off x="6879054" y="6347996"/>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92D050"/>
                </a:solidFill>
                <a:latin typeface="Calibri"/>
                <a:ea typeface="Calibri"/>
                <a:cs typeface="Calibri"/>
                <a:sym typeface="Calibri"/>
              </a:rPr>
              <a:t>25</a:t>
            </a:fld>
            <a:endParaRPr lang="en-US" sz="1200">
              <a:solidFill>
                <a:srgbClr val="92D050"/>
              </a:solidFill>
              <a:latin typeface="Calibri"/>
              <a:ea typeface="Calibri"/>
              <a:cs typeface="Calibri"/>
              <a:sym typeface="Calibri"/>
            </a:endParaRPr>
          </a:p>
        </p:txBody>
      </p:sp>
      <p:sp>
        <p:nvSpPr>
          <p:cNvPr id="15" name="Rectangle 14">
            <a:extLst>
              <a:ext uri="{FF2B5EF4-FFF2-40B4-BE49-F238E27FC236}">
                <a16:creationId xmlns:a16="http://schemas.microsoft.com/office/drawing/2014/main" id="{A827D4DC-090D-4F78-B69D-C600A56508E2}"/>
              </a:ext>
            </a:extLst>
          </p:cNvPr>
          <p:cNvSpPr/>
          <p:nvPr/>
        </p:nvSpPr>
        <p:spPr>
          <a:xfrm>
            <a:off x="467067" y="2699802"/>
            <a:ext cx="3367324" cy="1938992"/>
          </a:xfrm>
          <a:prstGeom prst="rect">
            <a:avLst/>
          </a:prstGeom>
        </p:spPr>
        <p:txBody>
          <a:bodyPr wrap="square">
            <a:spAutoFit/>
          </a:bodyPr>
          <a:lstStyle/>
          <a:p>
            <a:r>
              <a:rPr lang="en-US" sz="1800" b="1" dirty="0">
                <a:solidFill>
                  <a:schemeClr val="tx1"/>
                </a:solidFill>
                <a:latin typeface="Calibri" panose="020F0502020204030204" pitchFamily="34" charset="0"/>
                <a:cs typeface="Calibri" panose="020F0502020204030204" pitchFamily="34" charset="0"/>
              </a:rPr>
              <a:t>Step One: Select Rating Numbers</a:t>
            </a:r>
          </a:p>
          <a:p>
            <a:endParaRPr lang="en-US" sz="1800" b="1" i="1" dirty="0">
              <a:solidFill>
                <a:schemeClr val="tx1"/>
              </a:solidFill>
              <a:latin typeface="Calibri" panose="020F0502020204030204" pitchFamily="34" charset="0"/>
              <a:cs typeface="Calibri" panose="020F0502020204030204" pitchFamily="34" charset="0"/>
            </a:endParaRPr>
          </a:p>
          <a:p>
            <a:r>
              <a:rPr lang="en-US" dirty="0">
                <a:solidFill>
                  <a:schemeClr val="tx1"/>
                </a:solidFill>
                <a:latin typeface="Calibri" panose="020F0502020204030204" pitchFamily="34" charset="0"/>
                <a:cs typeface="Calibri" panose="020F0502020204030204" pitchFamily="34" charset="0"/>
              </a:rPr>
              <a:t>Determine each material stored or used at the facility and its warning system category and rating.</a:t>
            </a:r>
          </a:p>
          <a:p>
            <a:endParaRPr lang="en-US" dirty="0">
              <a:solidFill>
                <a:schemeClr val="tx1"/>
              </a:solidFill>
              <a:latin typeface="Calibri" panose="020F0502020204030204" pitchFamily="34" charset="0"/>
              <a:cs typeface="Calibri" panose="020F0502020204030204" pitchFamily="34" charset="0"/>
            </a:endParaRPr>
          </a:p>
          <a:p>
            <a:r>
              <a:rPr lang="en-US" dirty="0">
                <a:solidFill>
                  <a:schemeClr val="tx1"/>
                </a:solidFill>
                <a:latin typeface="Calibri" panose="020F0502020204030204" pitchFamily="34" charset="0"/>
                <a:cs typeface="Calibri" panose="020F0502020204030204" pitchFamily="34" charset="0"/>
              </a:rPr>
              <a:t>Refer to the safety data sheets (SDS) for the materials used. </a:t>
            </a:r>
          </a:p>
        </p:txBody>
      </p:sp>
      <p:grpSp>
        <p:nvGrpSpPr>
          <p:cNvPr id="23" name="Group 22">
            <a:extLst>
              <a:ext uri="{FF2B5EF4-FFF2-40B4-BE49-F238E27FC236}">
                <a16:creationId xmlns:a16="http://schemas.microsoft.com/office/drawing/2014/main" id="{2EC30D26-7630-44CC-8A76-5362EF840E8B}"/>
              </a:ext>
            </a:extLst>
          </p:cNvPr>
          <p:cNvGrpSpPr/>
          <p:nvPr/>
        </p:nvGrpSpPr>
        <p:grpSpPr>
          <a:xfrm>
            <a:off x="5564927" y="2409330"/>
            <a:ext cx="3105997" cy="3882496"/>
            <a:chOff x="1093303" y="1490869"/>
            <a:chExt cx="4572000" cy="5715000"/>
          </a:xfrm>
        </p:grpSpPr>
        <p:grpSp>
          <p:nvGrpSpPr>
            <p:cNvPr id="24" name="Group 23">
              <a:extLst>
                <a:ext uri="{FF2B5EF4-FFF2-40B4-BE49-F238E27FC236}">
                  <a16:creationId xmlns:a16="http://schemas.microsoft.com/office/drawing/2014/main" id="{FF350905-9E7E-4405-84B7-E5CAD86DCBE6}"/>
                </a:ext>
              </a:extLst>
            </p:cNvPr>
            <p:cNvGrpSpPr/>
            <p:nvPr/>
          </p:nvGrpSpPr>
          <p:grpSpPr>
            <a:xfrm>
              <a:off x="1093303" y="1490869"/>
              <a:ext cx="4572000" cy="5715000"/>
              <a:chOff x="1093303" y="1490869"/>
              <a:chExt cx="4572000" cy="5715000"/>
            </a:xfrm>
          </p:grpSpPr>
          <p:sp>
            <p:nvSpPr>
              <p:cNvPr id="29" name="Diamond 28">
                <a:extLst>
                  <a:ext uri="{FF2B5EF4-FFF2-40B4-BE49-F238E27FC236}">
                    <a16:creationId xmlns:a16="http://schemas.microsoft.com/office/drawing/2014/main" id="{1DAF160D-5204-434F-9D39-B7B32219498C}"/>
                  </a:ext>
                </a:extLst>
              </p:cNvPr>
              <p:cNvSpPr/>
              <p:nvPr/>
            </p:nvSpPr>
            <p:spPr>
              <a:xfrm>
                <a:off x="2236303" y="1490869"/>
                <a:ext cx="2286000" cy="2286000"/>
              </a:xfrm>
              <a:prstGeom prst="diamond">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iamond 29">
                <a:extLst>
                  <a:ext uri="{FF2B5EF4-FFF2-40B4-BE49-F238E27FC236}">
                    <a16:creationId xmlns:a16="http://schemas.microsoft.com/office/drawing/2014/main" id="{281DCF6B-84AC-4968-9FDC-6CEBFC805CFB}"/>
                  </a:ext>
                </a:extLst>
              </p:cNvPr>
              <p:cNvSpPr/>
              <p:nvPr/>
            </p:nvSpPr>
            <p:spPr>
              <a:xfrm>
                <a:off x="3379303" y="2633869"/>
                <a:ext cx="2286000" cy="2286000"/>
              </a:xfrm>
              <a:prstGeom prst="diamond">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Diamond 30">
                <a:extLst>
                  <a:ext uri="{FF2B5EF4-FFF2-40B4-BE49-F238E27FC236}">
                    <a16:creationId xmlns:a16="http://schemas.microsoft.com/office/drawing/2014/main" id="{58C2C0A8-65B4-4775-ACE0-7719425927E7}"/>
                  </a:ext>
                </a:extLst>
              </p:cNvPr>
              <p:cNvSpPr/>
              <p:nvPr/>
            </p:nvSpPr>
            <p:spPr>
              <a:xfrm>
                <a:off x="1093303" y="2633869"/>
                <a:ext cx="2286000" cy="2286000"/>
              </a:xfrm>
              <a:prstGeom prst="diamond">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Diamond 31">
                <a:extLst>
                  <a:ext uri="{FF2B5EF4-FFF2-40B4-BE49-F238E27FC236}">
                    <a16:creationId xmlns:a16="http://schemas.microsoft.com/office/drawing/2014/main" id="{C2569C8B-CB58-4447-9182-C687F18CF594}"/>
                  </a:ext>
                </a:extLst>
              </p:cNvPr>
              <p:cNvSpPr/>
              <p:nvPr/>
            </p:nvSpPr>
            <p:spPr>
              <a:xfrm>
                <a:off x="2236303" y="3776869"/>
                <a:ext cx="2286000" cy="2286000"/>
              </a:xfrm>
              <a:prstGeom prst="diamon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iamond 17">
                <a:extLst>
                  <a:ext uri="{FF2B5EF4-FFF2-40B4-BE49-F238E27FC236}">
                    <a16:creationId xmlns:a16="http://schemas.microsoft.com/office/drawing/2014/main" id="{78BF393D-EE17-4BDA-9B3A-E2B271A5720B}"/>
                  </a:ext>
                </a:extLst>
              </p:cNvPr>
              <p:cNvSpPr/>
              <p:nvPr/>
            </p:nvSpPr>
            <p:spPr>
              <a:xfrm>
                <a:off x="3379302" y="4919868"/>
                <a:ext cx="2286001" cy="2286001"/>
              </a:xfrm>
              <a:prstGeom prst="diamon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1072D8C2-1136-41EC-A44A-1ECB7A1244D7}"/>
                </a:ext>
              </a:extLst>
            </p:cNvPr>
            <p:cNvSpPr txBox="1"/>
            <p:nvPr/>
          </p:nvSpPr>
          <p:spPr>
            <a:xfrm>
              <a:off x="3097694" y="1849038"/>
              <a:ext cx="563218" cy="1766874"/>
            </a:xfrm>
            <a:prstGeom prst="rect">
              <a:avLst/>
            </a:prstGeom>
            <a:noFill/>
          </p:spPr>
          <p:txBody>
            <a:bodyPr wrap="square" rtlCol="0">
              <a:spAutoFit/>
            </a:bodyPr>
            <a:lstStyle/>
            <a:p>
              <a:pPr algn="ctr"/>
              <a:r>
                <a:rPr lang="en-US" sz="7200" dirty="0"/>
                <a:t>0</a:t>
              </a:r>
            </a:p>
          </p:txBody>
        </p:sp>
        <p:sp>
          <p:nvSpPr>
            <p:cNvPr id="26" name="TextBox 25">
              <a:extLst>
                <a:ext uri="{FF2B5EF4-FFF2-40B4-BE49-F238E27FC236}">
                  <a16:creationId xmlns:a16="http://schemas.microsoft.com/office/drawing/2014/main" id="{FDF0CADD-B7BA-43A8-8211-5B57DACE30E3}"/>
                </a:ext>
              </a:extLst>
            </p:cNvPr>
            <p:cNvSpPr txBox="1"/>
            <p:nvPr/>
          </p:nvSpPr>
          <p:spPr>
            <a:xfrm>
              <a:off x="2512768" y="4314503"/>
              <a:ext cx="1733071" cy="1321558"/>
            </a:xfrm>
            <a:prstGeom prst="rect">
              <a:avLst/>
            </a:prstGeom>
            <a:noFill/>
          </p:spPr>
          <p:txBody>
            <a:bodyPr wrap="square" rtlCol="0" anchor="ctr" anchorCtr="0">
              <a:normAutofit fontScale="77500" lnSpcReduction="20000"/>
            </a:bodyPr>
            <a:lstStyle/>
            <a:p>
              <a:pPr algn="ctr"/>
              <a:r>
                <a:rPr lang="en-US" sz="5400" dirty="0"/>
                <a:t>COR</a:t>
              </a:r>
            </a:p>
          </p:txBody>
        </p:sp>
        <p:sp>
          <p:nvSpPr>
            <p:cNvPr id="27" name="TextBox 26">
              <a:extLst>
                <a:ext uri="{FF2B5EF4-FFF2-40B4-BE49-F238E27FC236}">
                  <a16:creationId xmlns:a16="http://schemas.microsoft.com/office/drawing/2014/main" id="{83DED741-5733-4A6B-AD11-DDFB11264E78}"/>
                </a:ext>
              </a:extLst>
            </p:cNvPr>
            <p:cNvSpPr txBox="1"/>
            <p:nvPr/>
          </p:nvSpPr>
          <p:spPr>
            <a:xfrm>
              <a:off x="4195797" y="2992039"/>
              <a:ext cx="563218" cy="1766874"/>
            </a:xfrm>
            <a:prstGeom prst="rect">
              <a:avLst/>
            </a:prstGeom>
            <a:noFill/>
          </p:spPr>
          <p:txBody>
            <a:bodyPr wrap="square" rtlCol="0">
              <a:spAutoFit/>
            </a:bodyPr>
            <a:lstStyle/>
            <a:p>
              <a:pPr algn="ctr"/>
              <a:r>
                <a:rPr lang="en-US" sz="7200" dirty="0"/>
                <a:t>2</a:t>
              </a:r>
            </a:p>
          </p:txBody>
        </p:sp>
        <p:sp>
          <p:nvSpPr>
            <p:cNvPr id="28" name="TextBox 27">
              <a:extLst>
                <a:ext uri="{FF2B5EF4-FFF2-40B4-BE49-F238E27FC236}">
                  <a16:creationId xmlns:a16="http://schemas.microsoft.com/office/drawing/2014/main" id="{A04808D6-7CAC-4DFA-AE91-B8FA148C0FBC}"/>
                </a:ext>
              </a:extLst>
            </p:cNvPr>
            <p:cNvSpPr txBox="1"/>
            <p:nvPr/>
          </p:nvSpPr>
          <p:spPr>
            <a:xfrm>
              <a:off x="1949551" y="2992039"/>
              <a:ext cx="563218" cy="1766874"/>
            </a:xfrm>
            <a:prstGeom prst="rect">
              <a:avLst/>
            </a:prstGeom>
            <a:noFill/>
          </p:spPr>
          <p:txBody>
            <a:bodyPr wrap="square" rtlCol="0">
              <a:spAutoFit/>
            </a:bodyPr>
            <a:lstStyle/>
            <a:p>
              <a:pPr algn="ctr"/>
              <a:r>
                <a:rPr lang="en-US" sz="7200" dirty="0"/>
                <a:t>3</a:t>
              </a:r>
            </a:p>
          </p:txBody>
        </p:sp>
        <p:sp>
          <p:nvSpPr>
            <p:cNvPr id="19" name="TextBox 18">
              <a:extLst>
                <a:ext uri="{FF2B5EF4-FFF2-40B4-BE49-F238E27FC236}">
                  <a16:creationId xmlns:a16="http://schemas.microsoft.com/office/drawing/2014/main" id="{8886F104-A8C5-43EF-A5B3-35CB3E8A86AA}"/>
                </a:ext>
              </a:extLst>
            </p:cNvPr>
            <p:cNvSpPr txBox="1"/>
            <p:nvPr/>
          </p:nvSpPr>
          <p:spPr>
            <a:xfrm>
              <a:off x="3655767" y="5457501"/>
              <a:ext cx="1733071" cy="1321558"/>
            </a:xfrm>
            <a:prstGeom prst="rect">
              <a:avLst/>
            </a:prstGeom>
            <a:noFill/>
          </p:spPr>
          <p:txBody>
            <a:bodyPr wrap="square" rtlCol="0" anchor="ctr" anchorCtr="0">
              <a:normAutofit/>
            </a:bodyPr>
            <a:lstStyle/>
            <a:p>
              <a:pPr algn="ctr"/>
              <a:r>
                <a:rPr lang="en-US" sz="3400" strike="sngStrike" dirty="0"/>
                <a:t>W</a:t>
              </a:r>
            </a:p>
          </p:txBody>
        </p:sp>
      </p:grpSp>
      <p:sp>
        <p:nvSpPr>
          <p:cNvPr id="17" name="Rectangle 16">
            <a:extLst>
              <a:ext uri="{FF2B5EF4-FFF2-40B4-BE49-F238E27FC236}">
                <a16:creationId xmlns:a16="http://schemas.microsoft.com/office/drawing/2014/main" id="{B0DC0F9F-69CB-4AD8-B847-599B24541083}"/>
              </a:ext>
            </a:extLst>
          </p:cNvPr>
          <p:cNvSpPr/>
          <p:nvPr/>
        </p:nvSpPr>
        <p:spPr>
          <a:xfrm>
            <a:off x="567185" y="1318254"/>
            <a:ext cx="8103739" cy="830997"/>
          </a:xfrm>
          <a:prstGeom prst="rect">
            <a:avLst/>
          </a:prstGeom>
        </p:spPr>
        <p:txBody>
          <a:bodyPr wrap="square">
            <a:spAutoFit/>
          </a:bodyPr>
          <a:lstStyle/>
          <a:p>
            <a:r>
              <a:rPr lang="en-US" sz="2400" b="1" dirty="0">
                <a:solidFill>
                  <a:schemeClr val="tx1"/>
                </a:solidFill>
                <a:latin typeface="Calibri" panose="020F0502020204030204" pitchFamily="34" charset="0"/>
                <a:cs typeface="Calibri" panose="020F0502020204030204" pitchFamily="34" charset="0"/>
              </a:rPr>
              <a:t>Activity</a:t>
            </a:r>
            <a:r>
              <a:rPr lang="en-US" sz="2400" dirty="0">
                <a:solidFill>
                  <a:schemeClr val="tx1"/>
                </a:solidFill>
                <a:latin typeface="Calibri" panose="020F0502020204030204" pitchFamily="34" charset="0"/>
                <a:cs typeface="Calibri" panose="020F0502020204030204" pitchFamily="34" charset="0"/>
              </a:rPr>
              <a:t>- Determine placard requirements for the Building 7R system</a:t>
            </a:r>
            <a:endParaRPr lang="en-US" sz="1600" dirty="0">
              <a:solidFill>
                <a:schemeClr val="tx1"/>
              </a:solidFill>
              <a:latin typeface="Calibri" panose="020F0502020204030204" pitchFamily="34" charset="0"/>
              <a:cs typeface="Calibri" panose="020F0502020204030204" pitchFamily="34" charset="0"/>
            </a:endParaRPr>
          </a:p>
        </p:txBody>
      </p:sp>
      <p:sp>
        <p:nvSpPr>
          <p:cNvPr id="21" name="Footer Placeholder 3">
            <a:extLst>
              <a:ext uri="{FF2B5EF4-FFF2-40B4-BE49-F238E27FC236}">
                <a16:creationId xmlns:a16="http://schemas.microsoft.com/office/drawing/2014/main" id="{9CAA62C3-CF8B-48A5-AC02-960D7888F94F}"/>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134865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567186" y="607630"/>
            <a:ext cx="7886700" cy="66488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200" b="0" i="0" u="none" strike="noStrike" cap="none" dirty="0">
                <a:solidFill>
                  <a:schemeClr val="dk1"/>
                </a:solidFill>
                <a:latin typeface="Calibri"/>
                <a:ea typeface="Calibri"/>
                <a:cs typeface="Calibri"/>
                <a:sym typeface="Calibri"/>
              </a:rPr>
              <a:t>NFPA 704 Hazardous Material Diamonds</a:t>
            </a:r>
          </a:p>
        </p:txBody>
      </p:sp>
      <p:sp>
        <p:nvSpPr>
          <p:cNvPr id="223" name="Shape 223"/>
          <p:cNvSpPr txBox="1">
            <a:spLocks noGrp="1"/>
          </p:cNvSpPr>
          <p:nvPr>
            <p:ph type="sldNum" idx="12"/>
          </p:nvPr>
        </p:nvSpPr>
        <p:spPr>
          <a:xfrm>
            <a:off x="6879054" y="6347996"/>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92D050"/>
                </a:solidFill>
                <a:latin typeface="Calibri"/>
                <a:ea typeface="Calibri"/>
                <a:cs typeface="Calibri"/>
                <a:sym typeface="Calibri"/>
              </a:rPr>
              <a:t>26</a:t>
            </a:fld>
            <a:endParaRPr lang="en-US" sz="1200">
              <a:solidFill>
                <a:srgbClr val="92D050"/>
              </a:solidFill>
              <a:latin typeface="Calibri"/>
              <a:ea typeface="Calibri"/>
              <a:cs typeface="Calibri"/>
              <a:sym typeface="Calibri"/>
            </a:endParaRPr>
          </a:p>
        </p:txBody>
      </p:sp>
      <p:sp>
        <p:nvSpPr>
          <p:cNvPr id="15" name="Rectangle 14">
            <a:extLst>
              <a:ext uri="{FF2B5EF4-FFF2-40B4-BE49-F238E27FC236}">
                <a16:creationId xmlns:a16="http://schemas.microsoft.com/office/drawing/2014/main" id="{A827D4DC-090D-4F78-B69D-C600A56508E2}"/>
              </a:ext>
            </a:extLst>
          </p:cNvPr>
          <p:cNvSpPr/>
          <p:nvPr/>
        </p:nvSpPr>
        <p:spPr>
          <a:xfrm>
            <a:off x="513941" y="2194987"/>
            <a:ext cx="4890176" cy="2339102"/>
          </a:xfrm>
          <a:prstGeom prst="rect">
            <a:avLst/>
          </a:prstGeom>
        </p:spPr>
        <p:txBody>
          <a:bodyPr wrap="square">
            <a:spAutoFit/>
          </a:bodyPr>
          <a:lstStyle/>
          <a:p>
            <a:r>
              <a:rPr lang="en-US" sz="1800" b="1" dirty="0">
                <a:solidFill>
                  <a:schemeClr val="tx1"/>
                </a:solidFill>
                <a:latin typeface="Calibri" panose="020F0502020204030204" pitchFamily="34" charset="0"/>
                <a:cs typeface="Calibri" panose="020F0502020204030204" pitchFamily="34" charset="0"/>
              </a:rPr>
              <a:t>Step Two: Determine the Need for Placards</a:t>
            </a:r>
          </a:p>
          <a:p>
            <a:endParaRPr lang="en-US" sz="1800" b="1" i="1" dirty="0">
              <a:solidFill>
                <a:schemeClr val="tx1"/>
              </a:solidFill>
              <a:latin typeface="Calibri" panose="020F0502020204030204" pitchFamily="34" charset="0"/>
              <a:cs typeface="Calibri" panose="020F0502020204030204" pitchFamily="34" charset="0"/>
            </a:endParaRPr>
          </a:p>
          <a:p>
            <a:r>
              <a:rPr lang="en-US" dirty="0">
                <a:solidFill>
                  <a:schemeClr val="tx1"/>
                </a:solidFill>
                <a:latin typeface="Calibri" panose="020F0502020204030204" pitchFamily="34" charset="0"/>
                <a:cs typeface="Calibri" panose="020F0502020204030204" pitchFamily="34" charset="0"/>
              </a:rPr>
              <a:t>First, you must determine the amount of substance present!</a:t>
            </a:r>
          </a:p>
          <a:p>
            <a:endParaRPr lang="en-US" b="1" dirty="0">
              <a:solidFill>
                <a:schemeClr val="tx1"/>
              </a:solidFill>
              <a:latin typeface="Calibri" panose="020F0502020204030204" pitchFamily="34" charset="0"/>
              <a:cs typeface="Calibri" panose="020F0502020204030204" pitchFamily="34" charset="0"/>
            </a:endParaRPr>
          </a:p>
          <a:p>
            <a:pPr marL="228600" indent="-228600">
              <a:buFont typeface="+mj-lt"/>
              <a:buAutoNum type="arabicPeriod"/>
            </a:pPr>
            <a:r>
              <a:rPr lang="en-US" dirty="0">
                <a:solidFill>
                  <a:schemeClr val="tx1"/>
                </a:solidFill>
                <a:latin typeface="Calibri" panose="020F0502020204030204" pitchFamily="34" charset="0"/>
                <a:cs typeface="Calibri" panose="020F0502020204030204" pitchFamily="34" charset="0"/>
              </a:rPr>
              <a:t>5 rows x 9 batteries x 4 enclosures = 180 batteries</a:t>
            </a:r>
          </a:p>
          <a:p>
            <a:pPr marL="228600" indent="-228600">
              <a:buFont typeface="+mj-lt"/>
              <a:buAutoNum type="arabicPeriod"/>
            </a:pPr>
            <a:endParaRPr lang="en-US" dirty="0">
              <a:solidFill>
                <a:schemeClr val="tx1"/>
              </a:solidFill>
              <a:latin typeface="Calibri" panose="020F0502020204030204" pitchFamily="34" charset="0"/>
              <a:cs typeface="Calibri" panose="020F0502020204030204" pitchFamily="34" charset="0"/>
            </a:endParaRPr>
          </a:p>
          <a:p>
            <a:pPr marL="228600" indent="-228600">
              <a:buFont typeface="+mj-lt"/>
              <a:buAutoNum type="arabicPeriod"/>
            </a:pPr>
            <a:r>
              <a:rPr lang="en-US" dirty="0">
                <a:solidFill>
                  <a:schemeClr val="tx1"/>
                </a:solidFill>
                <a:latin typeface="Calibri" panose="020F0502020204030204" pitchFamily="34" charset="0"/>
                <a:cs typeface="Calibri" panose="020F0502020204030204" pitchFamily="34" charset="0"/>
              </a:rPr>
              <a:t>180 batteries x 131.1 lbs. = 23,598 lbs. total</a:t>
            </a:r>
          </a:p>
          <a:p>
            <a:pPr marL="228600" indent="-228600">
              <a:buFont typeface="+mj-lt"/>
              <a:buAutoNum type="arabicPeriod"/>
            </a:pPr>
            <a:endParaRPr lang="en-US" dirty="0">
              <a:solidFill>
                <a:schemeClr val="tx1"/>
              </a:solidFill>
              <a:latin typeface="Calibri" panose="020F0502020204030204" pitchFamily="34" charset="0"/>
              <a:cs typeface="Calibri" panose="020F0502020204030204" pitchFamily="34" charset="0"/>
            </a:endParaRPr>
          </a:p>
          <a:p>
            <a:pPr marL="228600" indent="-228600">
              <a:buFont typeface="+mj-lt"/>
              <a:buAutoNum type="arabicPeriod"/>
            </a:pPr>
            <a:r>
              <a:rPr lang="en-US" dirty="0">
                <a:solidFill>
                  <a:schemeClr val="tx1"/>
                </a:solidFill>
                <a:latin typeface="Calibri" panose="020F0502020204030204" pitchFamily="34" charset="0"/>
                <a:cs typeface="Calibri" panose="020F0502020204030204" pitchFamily="34" charset="0"/>
              </a:rPr>
              <a:t>23,598 lbs. x 20% = </a:t>
            </a:r>
            <a:r>
              <a:rPr lang="en-US" b="1" u="sng" dirty="0">
                <a:solidFill>
                  <a:schemeClr val="tx1"/>
                </a:solidFill>
                <a:latin typeface="Calibri" panose="020F0502020204030204" pitchFamily="34" charset="0"/>
                <a:cs typeface="Calibri" panose="020F0502020204030204" pitchFamily="34" charset="0"/>
              </a:rPr>
              <a:t>4,719.6 lbs. of electrolyte </a:t>
            </a:r>
          </a:p>
          <a:p>
            <a:pPr marL="228600" indent="-228600">
              <a:buFont typeface="+mj-lt"/>
              <a:buAutoNum type="arabicPeriod"/>
            </a:pPr>
            <a:endParaRPr lang="en-US" sz="1200" dirty="0">
              <a:solidFill>
                <a:schemeClr val="tx1"/>
              </a:solidFill>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B0DC0F9F-69CB-4AD8-B847-599B24541083}"/>
              </a:ext>
            </a:extLst>
          </p:cNvPr>
          <p:cNvSpPr/>
          <p:nvPr/>
        </p:nvSpPr>
        <p:spPr>
          <a:xfrm>
            <a:off x="567185" y="1318254"/>
            <a:ext cx="8103739" cy="830997"/>
          </a:xfrm>
          <a:prstGeom prst="rect">
            <a:avLst/>
          </a:prstGeom>
        </p:spPr>
        <p:txBody>
          <a:bodyPr wrap="square">
            <a:spAutoFit/>
          </a:bodyPr>
          <a:lstStyle/>
          <a:p>
            <a:r>
              <a:rPr lang="en-US" sz="2400" b="1" dirty="0">
                <a:solidFill>
                  <a:schemeClr val="tx1"/>
                </a:solidFill>
                <a:latin typeface="Calibri" panose="020F0502020204030204" pitchFamily="34" charset="0"/>
                <a:cs typeface="Calibri" panose="020F0502020204030204" pitchFamily="34" charset="0"/>
              </a:rPr>
              <a:t>Activity</a:t>
            </a:r>
            <a:r>
              <a:rPr lang="en-US" sz="2400" dirty="0">
                <a:solidFill>
                  <a:schemeClr val="tx1"/>
                </a:solidFill>
                <a:latin typeface="Calibri" panose="020F0502020204030204" pitchFamily="34" charset="0"/>
                <a:cs typeface="Calibri" panose="020F0502020204030204" pitchFamily="34" charset="0"/>
              </a:rPr>
              <a:t>- Determine placard requirements for the Building 7R system</a:t>
            </a:r>
            <a:endParaRPr lang="en-US" sz="1600" dirty="0">
              <a:solidFill>
                <a:schemeClr val="tx1"/>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4009615C-E9A2-46D2-A670-31FC4665C4D8}"/>
              </a:ext>
            </a:extLst>
          </p:cNvPr>
          <p:cNvPicPr>
            <a:picLocks noChangeAspect="1"/>
          </p:cNvPicPr>
          <p:nvPr/>
        </p:nvPicPr>
        <p:blipFill>
          <a:blip r:embed="rId3"/>
          <a:stretch>
            <a:fillRect/>
          </a:stretch>
        </p:blipFill>
        <p:spPr>
          <a:xfrm>
            <a:off x="5665304" y="4232004"/>
            <a:ext cx="3390419" cy="2011337"/>
          </a:xfrm>
          <a:prstGeom prst="rect">
            <a:avLst/>
          </a:prstGeom>
        </p:spPr>
      </p:pic>
      <p:pic>
        <p:nvPicPr>
          <p:cNvPr id="4" name="Picture 3">
            <a:extLst>
              <a:ext uri="{FF2B5EF4-FFF2-40B4-BE49-F238E27FC236}">
                <a16:creationId xmlns:a16="http://schemas.microsoft.com/office/drawing/2014/main" id="{EE031E6F-11A9-411F-B584-2A9B5949618A}"/>
              </a:ext>
            </a:extLst>
          </p:cNvPr>
          <p:cNvPicPr>
            <a:picLocks noChangeAspect="1"/>
          </p:cNvPicPr>
          <p:nvPr/>
        </p:nvPicPr>
        <p:blipFill>
          <a:blip r:embed="rId4"/>
          <a:stretch>
            <a:fillRect/>
          </a:stretch>
        </p:blipFill>
        <p:spPr>
          <a:xfrm>
            <a:off x="5956852" y="1881218"/>
            <a:ext cx="3098871" cy="2246132"/>
          </a:xfrm>
          <a:prstGeom prst="rect">
            <a:avLst/>
          </a:prstGeom>
        </p:spPr>
      </p:pic>
      <p:sp>
        <p:nvSpPr>
          <p:cNvPr id="5" name="Rectangle 4">
            <a:extLst>
              <a:ext uri="{FF2B5EF4-FFF2-40B4-BE49-F238E27FC236}">
                <a16:creationId xmlns:a16="http://schemas.microsoft.com/office/drawing/2014/main" id="{98D94124-146E-4C11-AEFD-B853C3FE8D4E}"/>
              </a:ext>
            </a:extLst>
          </p:cNvPr>
          <p:cNvSpPr/>
          <p:nvPr/>
        </p:nvSpPr>
        <p:spPr>
          <a:xfrm>
            <a:off x="5956852" y="3975652"/>
            <a:ext cx="3098871" cy="151698"/>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FF9A27C-BAA4-453B-9722-C31657CED3F3}"/>
              </a:ext>
            </a:extLst>
          </p:cNvPr>
          <p:cNvSpPr/>
          <p:nvPr/>
        </p:nvSpPr>
        <p:spPr>
          <a:xfrm>
            <a:off x="5665304" y="4923182"/>
            <a:ext cx="3390419" cy="145071"/>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3">
            <a:extLst>
              <a:ext uri="{FF2B5EF4-FFF2-40B4-BE49-F238E27FC236}">
                <a16:creationId xmlns:a16="http://schemas.microsoft.com/office/drawing/2014/main" id="{6D248D02-4F6B-431C-86FB-7B44EFB29DE8}"/>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56010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534056" y="449841"/>
            <a:ext cx="7886700" cy="66488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200" b="0" i="0" u="none" strike="noStrike" cap="none" dirty="0">
                <a:solidFill>
                  <a:schemeClr val="dk1"/>
                </a:solidFill>
                <a:latin typeface="Calibri"/>
                <a:ea typeface="Calibri"/>
                <a:cs typeface="Calibri"/>
                <a:sym typeface="Calibri"/>
              </a:rPr>
              <a:t>NFPA 704 Hazardous Material Diamonds</a:t>
            </a:r>
          </a:p>
        </p:txBody>
      </p:sp>
      <p:sp>
        <p:nvSpPr>
          <p:cNvPr id="223" name="Shape 223"/>
          <p:cNvSpPr txBox="1">
            <a:spLocks noGrp="1"/>
          </p:cNvSpPr>
          <p:nvPr>
            <p:ph type="sldNum" idx="12"/>
          </p:nvPr>
        </p:nvSpPr>
        <p:spPr>
          <a:xfrm>
            <a:off x="6879054" y="6347996"/>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92D050"/>
                </a:solidFill>
                <a:latin typeface="Calibri"/>
                <a:ea typeface="Calibri"/>
                <a:cs typeface="Calibri"/>
                <a:sym typeface="Calibri"/>
              </a:rPr>
              <a:t>27</a:t>
            </a:fld>
            <a:endParaRPr lang="en-US" sz="1200">
              <a:solidFill>
                <a:srgbClr val="92D050"/>
              </a:solidFill>
              <a:latin typeface="Calibri"/>
              <a:ea typeface="Calibri"/>
              <a:cs typeface="Calibri"/>
              <a:sym typeface="Calibri"/>
            </a:endParaRPr>
          </a:p>
        </p:txBody>
      </p:sp>
      <p:graphicFrame>
        <p:nvGraphicFramePr>
          <p:cNvPr id="14" name="Table 13">
            <a:extLst>
              <a:ext uri="{FF2B5EF4-FFF2-40B4-BE49-F238E27FC236}">
                <a16:creationId xmlns:a16="http://schemas.microsoft.com/office/drawing/2014/main" id="{52F6C7B9-4EA1-46A9-A4D8-84FB5B8B019F}"/>
              </a:ext>
            </a:extLst>
          </p:cNvPr>
          <p:cNvGraphicFramePr>
            <a:graphicFrameLocks noGrp="1"/>
          </p:cNvGraphicFramePr>
          <p:nvPr/>
        </p:nvGraphicFramePr>
        <p:xfrm>
          <a:off x="3604365" y="2880387"/>
          <a:ext cx="5539635" cy="3497687"/>
        </p:xfrm>
        <a:graphic>
          <a:graphicData uri="http://schemas.openxmlformats.org/drawingml/2006/table">
            <a:tbl>
              <a:tblPr firstRow="1" firstCol="1">
                <a:tableStyleId>{9D7B26C5-4107-4FEC-AEDC-1716B250A1EF}</a:tableStyleId>
              </a:tblPr>
              <a:tblGrid>
                <a:gridCol w="647052">
                  <a:extLst>
                    <a:ext uri="{9D8B030D-6E8A-4147-A177-3AD203B41FA5}">
                      <a16:colId xmlns:a16="http://schemas.microsoft.com/office/drawing/2014/main" val="1359529325"/>
                    </a:ext>
                  </a:extLst>
                </a:gridCol>
                <a:gridCol w="487680">
                  <a:extLst>
                    <a:ext uri="{9D8B030D-6E8A-4147-A177-3AD203B41FA5}">
                      <a16:colId xmlns:a16="http://schemas.microsoft.com/office/drawing/2014/main" val="606078335"/>
                    </a:ext>
                  </a:extLst>
                </a:gridCol>
                <a:gridCol w="4404903">
                  <a:extLst>
                    <a:ext uri="{9D8B030D-6E8A-4147-A177-3AD203B41FA5}">
                      <a16:colId xmlns:a16="http://schemas.microsoft.com/office/drawing/2014/main" val="4069705970"/>
                    </a:ext>
                  </a:extLst>
                </a:gridCol>
              </a:tblGrid>
              <a:tr h="212323">
                <a:tc>
                  <a:txBody>
                    <a:bodyPr/>
                    <a:lstStyle/>
                    <a:p>
                      <a:pPr marL="0" marR="0" algn="ctr">
                        <a:lnSpc>
                          <a:spcPct val="107000"/>
                        </a:lnSpc>
                        <a:spcBef>
                          <a:spcPts val="0"/>
                        </a:spcBef>
                        <a:spcAft>
                          <a:spcPts val="0"/>
                        </a:spcAft>
                      </a:pPr>
                      <a:r>
                        <a:rPr lang="en-US" sz="800">
                          <a:effectLst/>
                        </a:rPr>
                        <a:t>Hazard Category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tc>
                <a:tc>
                  <a:txBody>
                    <a:bodyPr/>
                    <a:lstStyle/>
                    <a:p>
                      <a:pPr marL="0" marR="0" algn="ctr">
                        <a:lnSpc>
                          <a:spcPct val="107000"/>
                        </a:lnSpc>
                        <a:spcBef>
                          <a:spcPts val="0"/>
                        </a:spcBef>
                        <a:spcAft>
                          <a:spcPts val="0"/>
                        </a:spcAft>
                      </a:pPr>
                      <a:r>
                        <a:rPr lang="en-US" sz="800" dirty="0">
                          <a:effectLst/>
                        </a:rPr>
                        <a:t>Rating Number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tc>
                <a:tc>
                  <a:txBody>
                    <a:bodyPr/>
                    <a:lstStyle/>
                    <a:p>
                      <a:pPr marL="0" marR="0">
                        <a:lnSpc>
                          <a:spcPct val="107000"/>
                        </a:lnSpc>
                        <a:spcBef>
                          <a:spcPts val="0"/>
                        </a:spcBef>
                        <a:spcAft>
                          <a:spcPts val="0"/>
                        </a:spcAft>
                      </a:pPr>
                      <a:r>
                        <a:rPr lang="en-US" sz="800" dirty="0">
                          <a:effectLst/>
                        </a:rPr>
                        <a:t>Amount Requiring Placarding on a Building or within a Facility</a:t>
                      </a:r>
                    </a:p>
                    <a:p>
                      <a:pPr marL="0" marR="0">
                        <a:lnSpc>
                          <a:spcPct val="107000"/>
                        </a:lnSpc>
                        <a:spcBef>
                          <a:spcPts val="0"/>
                        </a:spcBef>
                        <a:spcAft>
                          <a:spcPts val="0"/>
                        </a:spcAft>
                      </a:pPr>
                      <a:r>
                        <a:rPr lang="en-US" sz="800" dirty="0">
                          <a:effectLst/>
                        </a:rPr>
                        <a:t>(Aggregate Totals of Weight or Volume)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tc>
                <a:extLst>
                  <a:ext uri="{0D108BD9-81ED-4DB2-BD59-A6C34878D82A}">
                    <a16:rowId xmlns:a16="http://schemas.microsoft.com/office/drawing/2014/main" val="47564606"/>
                  </a:ext>
                </a:extLst>
              </a:tr>
              <a:tr h="270212">
                <a:tc>
                  <a:txBody>
                    <a:bodyPr/>
                    <a:lstStyle/>
                    <a:p>
                      <a:pPr marL="0" marR="0" algn="ctr">
                        <a:lnSpc>
                          <a:spcPct val="107000"/>
                        </a:lnSpc>
                        <a:spcBef>
                          <a:spcPts val="0"/>
                        </a:spcBef>
                        <a:spcAft>
                          <a:spcPts val="0"/>
                        </a:spcAft>
                      </a:pPr>
                      <a:r>
                        <a:rPr lang="en-US" sz="700" dirty="0">
                          <a:effectLst/>
                        </a:rPr>
                        <a:t>Health (Blue)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00B0F0"/>
                    </a:solidFill>
                  </a:tcPr>
                </a:tc>
                <a:tc>
                  <a:txBody>
                    <a:bodyPr/>
                    <a:lstStyle/>
                    <a:p>
                      <a:pPr marL="0" marR="0" algn="ctr">
                        <a:lnSpc>
                          <a:spcPct val="107000"/>
                        </a:lnSpc>
                        <a:spcBef>
                          <a:spcPts val="0"/>
                        </a:spcBef>
                        <a:spcAft>
                          <a:spcPts val="0"/>
                        </a:spcAft>
                      </a:pPr>
                      <a:r>
                        <a:rPr lang="en-US" sz="800" dirty="0">
                          <a:effectLst/>
                        </a:rPr>
                        <a:t>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&gt; 100 lbs. or 10 gals. or 50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cu.ft</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48217" marR="48217" marT="0"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1283348"/>
                  </a:ext>
                </a:extLst>
              </a:tr>
              <a:tr h="270212">
                <a:tc>
                  <a:txBody>
                    <a:bodyPr/>
                    <a:lstStyle/>
                    <a:p>
                      <a:pPr marL="0" marR="0" algn="ctr">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00B0F0"/>
                    </a:solidFill>
                  </a:tcPr>
                </a:tc>
                <a:tc>
                  <a:txBody>
                    <a:bodyPr/>
                    <a:lstStyle/>
                    <a:p>
                      <a:pPr marL="0" marR="0" algn="ctr">
                        <a:lnSpc>
                          <a:spcPct val="107000"/>
                        </a:lnSpc>
                        <a:spcBef>
                          <a:spcPts val="0"/>
                        </a:spcBef>
                        <a:spcAft>
                          <a:spcPts val="0"/>
                        </a:spcAft>
                      </a:pPr>
                      <a:r>
                        <a:rPr lang="en-US" sz="800" dirty="0">
                          <a:effectLst/>
                        </a:rPr>
                        <a:t>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&gt; 100 lbs. or 10 gals. or 50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cu.ft</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0082139"/>
                  </a:ext>
                </a:extLst>
              </a:tr>
              <a:tr h="270212">
                <a:tc>
                  <a:txBody>
                    <a:bodyPr/>
                    <a:lstStyle/>
                    <a:p>
                      <a:pPr marL="0" marR="0" algn="ctr">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00B0F0"/>
                    </a:solidFill>
                  </a:tcPr>
                </a:tc>
                <a:tc>
                  <a:txBody>
                    <a:bodyPr/>
                    <a:lstStyle/>
                    <a:p>
                      <a:pPr marL="0" marR="0" algn="ctr">
                        <a:lnSpc>
                          <a:spcPct val="107000"/>
                        </a:lnSpc>
                        <a:spcBef>
                          <a:spcPts val="0"/>
                        </a:spcBef>
                        <a:spcAft>
                          <a:spcPts val="0"/>
                        </a:spcAft>
                      </a:pPr>
                      <a:r>
                        <a:rPr lang="en-US" sz="800" dirty="0">
                          <a:effectLst/>
                        </a:rPr>
                        <a:t>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&gt; 500 lbs. or 55 gals. or 1000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cu.ft</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8907433"/>
                  </a:ext>
                </a:extLst>
              </a:tr>
              <a:tr h="270212">
                <a:tc>
                  <a:txBody>
                    <a:bodyPr/>
                    <a:lstStyle/>
                    <a:p>
                      <a:pPr marL="0" marR="0" algn="ctr">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B w="12700" cap="flat" cmpd="sng" algn="ctr">
                      <a:solidFill>
                        <a:schemeClr val="tx1"/>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800">
                          <a:effectLst/>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&gt; 1000 lbs. or 110 gals. or 200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cu.ft</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48217" marR="48217"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4127989"/>
                  </a:ext>
                </a:extLst>
              </a:tr>
              <a:tr h="270212">
                <a:tc>
                  <a:txBody>
                    <a:bodyPr/>
                    <a:lstStyle/>
                    <a:p>
                      <a:pPr marL="0" marR="0" algn="ctr">
                        <a:lnSpc>
                          <a:spcPct val="107000"/>
                        </a:lnSpc>
                        <a:spcBef>
                          <a:spcPts val="0"/>
                        </a:spcBef>
                        <a:spcAft>
                          <a:spcPts val="0"/>
                        </a:spcAft>
                      </a:pPr>
                      <a:r>
                        <a:rPr lang="en-US" sz="700" dirty="0">
                          <a:effectLst/>
                        </a:rPr>
                        <a:t>Flammability (Red)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12700" cap="flat" cmpd="sng" algn="ctr">
                      <a:solidFill>
                        <a:schemeClr val="tx1"/>
                      </a:solidFill>
                      <a:prstDash val="solid"/>
                      <a:round/>
                      <a:headEnd type="none" w="med" len="med"/>
                      <a:tailEnd type="none" w="med" len="med"/>
                    </a:lnT>
                    <a:solidFill>
                      <a:srgbClr val="FF0000"/>
                    </a:solidFill>
                  </a:tcPr>
                </a:tc>
                <a:tc>
                  <a:txBody>
                    <a:bodyPr/>
                    <a:lstStyle/>
                    <a:p>
                      <a:pPr marL="0" marR="0" algn="ctr">
                        <a:lnSpc>
                          <a:spcPct val="107000"/>
                        </a:lnSpc>
                        <a:spcBef>
                          <a:spcPts val="0"/>
                        </a:spcBef>
                        <a:spcAft>
                          <a:spcPts val="0"/>
                        </a:spcAft>
                      </a:pPr>
                      <a:r>
                        <a:rPr lang="en-US" sz="800" dirty="0">
                          <a:effectLst/>
                        </a:rPr>
                        <a:t>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&gt; 500 lbs. or 55 gals. or 1000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cu.ft</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48217" marR="48217" marT="0" marB="0"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785586"/>
                  </a:ext>
                </a:extLst>
              </a:tr>
              <a:tr h="270212">
                <a:tc>
                  <a:txBody>
                    <a:bodyPr/>
                    <a:lstStyle/>
                    <a:p>
                      <a:pPr marL="0" marR="0" algn="ctr">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FF0000"/>
                    </a:solidFill>
                  </a:tcPr>
                </a:tc>
                <a:tc>
                  <a:txBody>
                    <a:bodyPr/>
                    <a:lstStyle/>
                    <a:p>
                      <a:pPr marL="0" marR="0" algn="ctr">
                        <a:lnSpc>
                          <a:spcPct val="107000"/>
                        </a:lnSpc>
                        <a:spcBef>
                          <a:spcPts val="0"/>
                        </a:spcBef>
                        <a:spcAft>
                          <a:spcPts val="0"/>
                        </a:spcAft>
                      </a:pPr>
                      <a:r>
                        <a:rPr lang="en-US" sz="800">
                          <a:effectLst/>
                        </a:rPr>
                        <a:t>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&gt; 500 lbs. or 55 gals. or 1000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cu.ft</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541989"/>
                  </a:ext>
                </a:extLst>
              </a:tr>
              <a:tr h="270212">
                <a:tc>
                  <a:txBody>
                    <a:bodyPr/>
                    <a:lstStyle/>
                    <a:p>
                      <a:pPr marL="0" marR="0" algn="ctr">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FF0000"/>
                    </a:solidFill>
                  </a:tcPr>
                </a:tc>
                <a:tc>
                  <a:txBody>
                    <a:bodyPr/>
                    <a:lstStyle/>
                    <a:p>
                      <a:pPr marL="0" marR="0" algn="ctr">
                        <a:lnSpc>
                          <a:spcPct val="107000"/>
                        </a:lnSpc>
                        <a:spcBef>
                          <a:spcPts val="0"/>
                        </a:spcBef>
                        <a:spcAft>
                          <a:spcPts val="0"/>
                        </a:spcAft>
                      </a:pPr>
                      <a:r>
                        <a:rPr lang="en-US" sz="800">
                          <a:effectLst/>
                        </a:rPr>
                        <a:t>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&gt; 1000 lbs. or 110 gals. or 2000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cu.ft</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3482889"/>
                  </a:ext>
                </a:extLst>
              </a:tr>
              <a:tr h="270212">
                <a:tc>
                  <a:txBody>
                    <a:bodyPr/>
                    <a:lstStyle/>
                    <a:p>
                      <a:pPr marL="0" marR="0" algn="ctr">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800">
                          <a:effectLst/>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&gt; 2000 lbs. or 220 gals. or 4000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cu.ft</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48217" marR="48217"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7754534"/>
                  </a:ext>
                </a:extLst>
              </a:tr>
              <a:tr h="270212">
                <a:tc>
                  <a:txBody>
                    <a:bodyPr/>
                    <a:lstStyle/>
                    <a:p>
                      <a:pPr marL="0" marR="0" algn="ctr">
                        <a:lnSpc>
                          <a:spcPct val="107000"/>
                        </a:lnSpc>
                        <a:spcBef>
                          <a:spcPts val="0"/>
                        </a:spcBef>
                        <a:spcAft>
                          <a:spcPts val="0"/>
                        </a:spcAft>
                      </a:pPr>
                      <a:r>
                        <a:rPr lang="en-US" sz="700" dirty="0">
                          <a:effectLst/>
                        </a:rPr>
                        <a:t>Reactivity (Yellow)</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12700" cap="flat" cmpd="sng" algn="ctr">
                      <a:solidFill>
                        <a:schemeClr val="tx1"/>
                      </a:solidFill>
                      <a:prstDash val="solid"/>
                      <a:round/>
                      <a:headEnd type="none" w="med" len="med"/>
                      <a:tailEnd type="none" w="med" len="med"/>
                    </a:lnT>
                    <a:solidFill>
                      <a:srgbClr val="FFFF00"/>
                    </a:solidFill>
                  </a:tcPr>
                </a:tc>
                <a:tc>
                  <a:txBody>
                    <a:bodyPr/>
                    <a:lstStyle/>
                    <a:p>
                      <a:pPr marL="0" marR="0" algn="ctr">
                        <a:lnSpc>
                          <a:spcPct val="107000"/>
                        </a:lnSpc>
                        <a:spcBef>
                          <a:spcPts val="0"/>
                        </a:spcBef>
                        <a:spcAft>
                          <a:spcPts val="0"/>
                        </a:spcAft>
                      </a:pPr>
                      <a:r>
                        <a:rPr lang="en-US" sz="800">
                          <a:effectLst/>
                        </a:rPr>
                        <a:t>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&gt; 100 lbs. or 10 gals. or 50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cu.ft</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48217" marR="48217" marT="0" marB="0"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7876376"/>
                  </a:ext>
                </a:extLst>
              </a:tr>
              <a:tr h="270212">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FFFF00"/>
                    </a:solidFill>
                  </a:tcPr>
                </a:tc>
                <a:tc>
                  <a:txBody>
                    <a:bodyPr/>
                    <a:lstStyle/>
                    <a:p>
                      <a:pPr marL="0" marR="0" algn="ctr">
                        <a:lnSpc>
                          <a:spcPct val="107000"/>
                        </a:lnSpc>
                        <a:spcBef>
                          <a:spcPts val="0"/>
                        </a:spcBef>
                        <a:spcAft>
                          <a:spcPts val="0"/>
                        </a:spcAft>
                      </a:pPr>
                      <a:r>
                        <a:rPr lang="en-US" sz="800">
                          <a:effectLst/>
                        </a:rPr>
                        <a:t>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&gt; 100 lbs. or 10 gals. or 50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cu.ft</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4586184"/>
                  </a:ext>
                </a:extLst>
              </a:tr>
              <a:tr h="270212">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solidFill>
                      <a:srgbClr val="FFFF00"/>
                    </a:solidFill>
                  </a:tcPr>
                </a:tc>
                <a:tc>
                  <a:txBody>
                    <a:bodyPr/>
                    <a:lstStyle/>
                    <a:p>
                      <a:pPr marL="0" marR="0" algn="ctr">
                        <a:lnSpc>
                          <a:spcPct val="107000"/>
                        </a:lnSpc>
                        <a:spcBef>
                          <a:spcPts val="0"/>
                        </a:spcBef>
                        <a:spcAft>
                          <a:spcPts val="0"/>
                        </a:spcAft>
                      </a:pPr>
                      <a:r>
                        <a:rPr lang="en-US" sz="800">
                          <a:effectLst/>
                        </a:rPr>
                        <a:t>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&gt; 500 lbs. or 55 gals. or 1000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cu.ft</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48217" marR="48217"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7201680"/>
                  </a:ext>
                </a:extLst>
              </a:tr>
              <a:tr h="270212">
                <a:tc>
                  <a:txBody>
                    <a:bodyPr/>
                    <a:lstStyle/>
                    <a:p>
                      <a:pPr marL="0" marR="0">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800">
                          <a:effectLst/>
                        </a:rPr>
                        <a:t>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217" marR="48217"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&gt; 1000 lbs. or 110 gals. or 1000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cu.ft</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txBody>
                  <a:tcPr marL="48217" marR="48217" marT="0" marB="0"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684499"/>
                  </a:ext>
                </a:extLst>
              </a:tr>
            </a:tbl>
          </a:graphicData>
        </a:graphic>
      </p:graphicFrame>
      <p:sp>
        <p:nvSpPr>
          <p:cNvPr id="15" name="Rectangle 14">
            <a:extLst>
              <a:ext uri="{FF2B5EF4-FFF2-40B4-BE49-F238E27FC236}">
                <a16:creationId xmlns:a16="http://schemas.microsoft.com/office/drawing/2014/main" id="{A827D4DC-090D-4F78-B69D-C600A56508E2}"/>
              </a:ext>
            </a:extLst>
          </p:cNvPr>
          <p:cNvSpPr/>
          <p:nvPr/>
        </p:nvSpPr>
        <p:spPr>
          <a:xfrm>
            <a:off x="241780" y="1053228"/>
            <a:ext cx="8749820" cy="954107"/>
          </a:xfrm>
          <a:prstGeom prst="rect">
            <a:avLst/>
          </a:prstGeom>
        </p:spPr>
        <p:txBody>
          <a:bodyPr wrap="square">
            <a:spAutoFit/>
          </a:bodyPr>
          <a:lstStyle/>
          <a:p>
            <a:r>
              <a:rPr lang="en-US" sz="1800" b="1" dirty="0">
                <a:solidFill>
                  <a:schemeClr val="tx1"/>
                </a:solidFill>
                <a:latin typeface="Calibri" panose="020F0502020204030204" pitchFamily="34" charset="0"/>
                <a:cs typeface="Calibri" panose="020F0502020204030204" pitchFamily="34" charset="0"/>
              </a:rPr>
              <a:t>Step Two: Determine the Need for Placards</a:t>
            </a:r>
          </a:p>
          <a:p>
            <a:endParaRPr lang="en-US" sz="1200" b="1" i="1" dirty="0">
              <a:solidFill>
                <a:schemeClr val="tx1"/>
              </a:solidFill>
              <a:latin typeface="Calibri" panose="020F0502020204030204" pitchFamily="34" charset="0"/>
              <a:cs typeface="Calibri" panose="020F0502020204030204" pitchFamily="34" charset="0"/>
            </a:endParaRPr>
          </a:p>
          <a:p>
            <a:r>
              <a:rPr lang="en-US" sz="1200" b="1" dirty="0">
                <a:solidFill>
                  <a:schemeClr val="tx1"/>
                </a:solidFill>
                <a:latin typeface="Calibri" panose="020F0502020204030204" pitchFamily="34" charset="0"/>
                <a:cs typeface="Calibri" panose="020F0502020204030204" pitchFamily="34" charset="0"/>
              </a:rPr>
              <a:t>Compare the total amount of materials with the same hazard category number to the amount requiring placards for each hazard category number. </a:t>
            </a:r>
          </a:p>
        </p:txBody>
      </p:sp>
      <p:sp>
        <p:nvSpPr>
          <p:cNvPr id="2" name="Rectangle 1">
            <a:extLst>
              <a:ext uri="{FF2B5EF4-FFF2-40B4-BE49-F238E27FC236}">
                <a16:creationId xmlns:a16="http://schemas.microsoft.com/office/drawing/2014/main" id="{2171C60C-0D6B-4805-8EB8-A080B365AD79}"/>
              </a:ext>
            </a:extLst>
          </p:cNvPr>
          <p:cNvSpPr/>
          <p:nvPr/>
        </p:nvSpPr>
        <p:spPr>
          <a:xfrm>
            <a:off x="3604365" y="2005279"/>
            <a:ext cx="5539635" cy="792525"/>
          </a:xfrm>
          <a:prstGeom prst="rect">
            <a:avLst/>
          </a:prstGeom>
        </p:spPr>
        <p:txBody>
          <a:bodyPr wrap="square">
            <a:spAutoFit/>
          </a:bodyPr>
          <a:lstStyle/>
          <a:p>
            <a:r>
              <a:rPr lang="en-US" b="1" dirty="0">
                <a:latin typeface="Calibri" panose="020F0502020204030204" pitchFamily="34" charset="0"/>
                <a:cs typeface="Calibri" panose="020F0502020204030204" pitchFamily="34" charset="0"/>
              </a:rPr>
              <a:t>Building/Facility Placards</a:t>
            </a:r>
          </a:p>
          <a:p>
            <a:r>
              <a:rPr lang="en-US" sz="1050" dirty="0">
                <a:latin typeface="Calibri" panose="020F0502020204030204" pitchFamily="34" charset="0"/>
                <a:cs typeface="Calibri" panose="020F0502020204030204" pitchFamily="34" charset="0"/>
              </a:rPr>
              <a:t>Facility and building placards identify the highest hazard rating in each category based on the combined materials in a category rating exceeding threshold quantities. Placards will be required when the following amounts of materials are stored or used at a facility:</a:t>
            </a:r>
          </a:p>
        </p:txBody>
      </p:sp>
      <p:grpSp>
        <p:nvGrpSpPr>
          <p:cNvPr id="29" name="Group 28">
            <a:extLst>
              <a:ext uri="{FF2B5EF4-FFF2-40B4-BE49-F238E27FC236}">
                <a16:creationId xmlns:a16="http://schemas.microsoft.com/office/drawing/2014/main" id="{E47954E1-3D18-48B3-AB95-C2BC0E953780}"/>
              </a:ext>
            </a:extLst>
          </p:cNvPr>
          <p:cNvGrpSpPr/>
          <p:nvPr/>
        </p:nvGrpSpPr>
        <p:grpSpPr>
          <a:xfrm>
            <a:off x="367675" y="3165227"/>
            <a:ext cx="3105997" cy="3105997"/>
            <a:chOff x="1093303" y="1490869"/>
            <a:chExt cx="4572000" cy="4572000"/>
          </a:xfrm>
        </p:grpSpPr>
        <p:grpSp>
          <p:nvGrpSpPr>
            <p:cNvPr id="30" name="Group 29">
              <a:extLst>
                <a:ext uri="{FF2B5EF4-FFF2-40B4-BE49-F238E27FC236}">
                  <a16:creationId xmlns:a16="http://schemas.microsoft.com/office/drawing/2014/main" id="{17E6EE50-E3BF-4840-A334-C61A245B425A}"/>
                </a:ext>
              </a:extLst>
            </p:cNvPr>
            <p:cNvGrpSpPr/>
            <p:nvPr/>
          </p:nvGrpSpPr>
          <p:grpSpPr>
            <a:xfrm>
              <a:off x="1093303" y="1490869"/>
              <a:ext cx="4572000" cy="4572000"/>
              <a:chOff x="1093303" y="1490869"/>
              <a:chExt cx="4572000" cy="4572000"/>
            </a:xfrm>
          </p:grpSpPr>
          <p:sp>
            <p:nvSpPr>
              <p:cNvPr id="35" name="Diamond 34">
                <a:extLst>
                  <a:ext uri="{FF2B5EF4-FFF2-40B4-BE49-F238E27FC236}">
                    <a16:creationId xmlns:a16="http://schemas.microsoft.com/office/drawing/2014/main" id="{883E95C3-5611-4625-B8E6-669804BE19E9}"/>
                  </a:ext>
                </a:extLst>
              </p:cNvPr>
              <p:cNvSpPr/>
              <p:nvPr/>
            </p:nvSpPr>
            <p:spPr>
              <a:xfrm>
                <a:off x="2236303" y="1490869"/>
                <a:ext cx="2286000" cy="2286000"/>
              </a:xfrm>
              <a:prstGeom prst="diamond">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Diamond 35">
                <a:extLst>
                  <a:ext uri="{FF2B5EF4-FFF2-40B4-BE49-F238E27FC236}">
                    <a16:creationId xmlns:a16="http://schemas.microsoft.com/office/drawing/2014/main" id="{96BCEB5D-8792-4049-A047-CC0895B87731}"/>
                  </a:ext>
                </a:extLst>
              </p:cNvPr>
              <p:cNvSpPr/>
              <p:nvPr/>
            </p:nvSpPr>
            <p:spPr>
              <a:xfrm>
                <a:off x="3379303" y="2633869"/>
                <a:ext cx="2286000" cy="2286000"/>
              </a:xfrm>
              <a:prstGeom prst="diamond">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Diamond 36">
                <a:extLst>
                  <a:ext uri="{FF2B5EF4-FFF2-40B4-BE49-F238E27FC236}">
                    <a16:creationId xmlns:a16="http://schemas.microsoft.com/office/drawing/2014/main" id="{49CBF809-6194-43C6-82AD-B8AA9CC90416}"/>
                  </a:ext>
                </a:extLst>
              </p:cNvPr>
              <p:cNvSpPr/>
              <p:nvPr/>
            </p:nvSpPr>
            <p:spPr>
              <a:xfrm>
                <a:off x="1093303" y="2633869"/>
                <a:ext cx="2286000" cy="2286000"/>
              </a:xfrm>
              <a:prstGeom prst="diamond">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iamond 37">
                <a:extLst>
                  <a:ext uri="{FF2B5EF4-FFF2-40B4-BE49-F238E27FC236}">
                    <a16:creationId xmlns:a16="http://schemas.microsoft.com/office/drawing/2014/main" id="{84EB8688-E0EC-40FA-B2A5-5EB4C4E71BE1}"/>
                  </a:ext>
                </a:extLst>
              </p:cNvPr>
              <p:cNvSpPr/>
              <p:nvPr/>
            </p:nvSpPr>
            <p:spPr>
              <a:xfrm>
                <a:off x="2236303" y="3776869"/>
                <a:ext cx="2286000" cy="2286000"/>
              </a:xfrm>
              <a:prstGeom prst="diamon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Box 30">
              <a:extLst>
                <a:ext uri="{FF2B5EF4-FFF2-40B4-BE49-F238E27FC236}">
                  <a16:creationId xmlns:a16="http://schemas.microsoft.com/office/drawing/2014/main" id="{74DC1EE7-386D-427F-AD5A-457EDEA9A66D}"/>
                </a:ext>
              </a:extLst>
            </p:cNvPr>
            <p:cNvSpPr txBox="1"/>
            <p:nvPr/>
          </p:nvSpPr>
          <p:spPr>
            <a:xfrm>
              <a:off x="3097694" y="1849038"/>
              <a:ext cx="563218" cy="1766874"/>
            </a:xfrm>
            <a:prstGeom prst="rect">
              <a:avLst/>
            </a:prstGeom>
            <a:noFill/>
          </p:spPr>
          <p:txBody>
            <a:bodyPr wrap="square" rtlCol="0">
              <a:spAutoFit/>
            </a:bodyPr>
            <a:lstStyle/>
            <a:p>
              <a:pPr algn="ctr"/>
              <a:r>
                <a:rPr lang="en-US" sz="7200" dirty="0"/>
                <a:t>0</a:t>
              </a:r>
            </a:p>
          </p:txBody>
        </p:sp>
        <p:sp>
          <p:nvSpPr>
            <p:cNvPr id="32" name="TextBox 31">
              <a:extLst>
                <a:ext uri="{FF2B5EF4-FFF2-40B4-BE49-F238E27FC236}">
                  <a16:creationId xmlns:a16="http://schemas.microsoft.com/office/drawing/2014/main" id="{B3FF3D12-AB36-46CD-9600-24446BB8C514}"/>
                </a:ext>
              </a:extLst>
            </p:cNvPr>
            <p:cNvSpPr txBox="1"/>
            <p:nvPr/>
          </p:nvSpPr>
          <p:spPr>
            <a:xfrm>
              <a:off x="2512768" y="4314503"/>
              <a:ext cx="1733071" cy="1321558"/>
            </a:xfrm>
            <a:prstGeom prst="rect">
              <a:avLst/>
            </a:prstGeom>
            <a:noFill/>
          </p:spPr>
          <p:txBody>
            <a:bodyPr wrap="square" rtlCol="0" anchor="ctr" anchorCtr="0">
              <a:normAutofit fontScale="77500" lnSpcReduction="20000"/>
            </a:bodyPr>
            <a:lstStyle/>
            <a:p>
              <a:pPr algn="ctr"/>
              <a:r>
                <a:rPr lang="en-US" sz="5400" dirty="0"/>
                <a:t>COR</a:t>
              </a:r>
            </a:p>
          </p:txBody>
        </p:sp>
        <p:sp>
          <p:nvSpPr>
            <p:cNvPr id="33" name="TextBox 32">
              <a:extLst>
                <a:ext uri="{FF2B5EF4-FFF2-40B4-BE49-F238E27FC236}">
                  <a16:creationId xmlns:a16="http://schemas.microsoft.com/office/drawing/2014/main" id="{49222191-D195-4F23-A3CB-9E4773A165B0}"/>
                </a:ext>
              </a:extLst>
            </p:cNvPr>
            <p:cNvSpPr txBox="1"/>
            <p:nvPr/>
          </p:nvSpPr>
          <p:spPr>
            <a:xfrm>
              <a:off x="4195797" y="2992039"/>
              <a:ext cx="563218" cy="1766874"/>
            </a:xfrm>
            <a:prstGeom prst="rect">
              <a:avLst/>
            </a:prstGeom>
            <a:noFill/>
          </p:spPr>
          <p:txBody>
            <a:bodyPr wrap="square" rtlCol="0">
              <a:spAutoFit/>
            </a:bodyPr>
            <a:lstStyle/>
            <a:p>
              <a:pPr algn="ctr"/>
              <a:r>
                <a:rPr lang="en-US" sz="7200" dirty="0"/>
                <a:t>2</a:t>
              </a:r>
            </a:p>
          </p:txBody>
        </p:sp>
        <p:sp>
          <p:nvSpPr>
            <p:cNvPr id="34" name="TextBox 33">
              <a:extLst>
                <a:ext uri="{FF2B5EF4-FFF2-40B4-BE49-F238E27FC236}">
                  <a16:creationId xmlns:a16="http://schemas.microsoft.com/office/drawing/2014/main" id="{9277C0CE-F40F-4E0D-B351-C2C012879B7D}"/>
                </a:ext>
              </a:extLst>
            </p:cNvPr>
            <p:cNvSpPr txBox="1"/>
            <p:nvPr/>
          </p:nvSpPr>
          <p:spPr>
            <a:xfrm>
              <a:off x="1949551" y="2992039"/>
              <a:ext cx="563218" cy="1766874"/>
            </a:xfrm>
            <a:prstGeom prst="rect">
              <a:avLst/>
            </a:prstGeom>
            <a:noFill/>
          </p:spPr>
          <p:txBody>
            <a:bodyPr wrap="square" rtlCol="0">
              <a:spAutoFit/>
            </a:bodyPr>
            <a:lstStyle/>
            <a:p>
              <a:pPr algn="ctr"/>
              <a:r>
                <a:rPr lang="en-US" sz="7200" dirty="0"/>
                <a:t>3</a:t>
              </a:r>
            </a:p>
          </p:txBody>
        </p:sp>
      </p:grpSp>
      <p:sp>
        <p:nvSpPr>
          <p:cNvPr id="3" name="Rectangle 2">
            <a:extLst>
              <a:ext uri="{FF2B5EF4-FFF2-40B4-BE49-F238E27FC236}">
                <a16:creationId xmlns:a16="http://schemas.microsoft.com/office/drawing/2014/main" id="{DF4D05AD-1496-435F-A8D1-6102C0120276}"/>
              </a:ext>
            </a:extLst>
          </p:cNvPr>
          <p:cNvSpPr/>
          <p:nvPr/>
        </p:nvSpPr>
        <p:spPr>
          <a:xfrm>
            <a:off x="794067" y="2247652"/>
            <a:ext cx="2114681" cy="307777"/>
          </a:xfrm>
          <a:prstGeom prst="rect">
            <a:avLst/>
          </a:prstGeom>
        </p:spPr>
        <p:txBody>
          <a:bodyPr wrap="none">
            <a:spAutoFit/>
          </a:bodyPr>
          <a:lstStyle/>
          <a:p>
            <a:r>
              <a:rPr lang="en-US" b="1" u="sng" dirty="0">
                <a:solidFill>
                  <a:schemeClr val="tx1"/>
                </a:solidFill>
                <a:latin typeface="Calibri" panose="020F0502020204030204" pitchFamily="34" charset="0"/>
                <a:cs typeface="Calibri" panose="020F0502020204030204" pitchFamily="34" charset="0"/>
              </a:rPr>
              <a:t>4,719.6 lbs. of electrolyte </a:t>
            </a:r>
            <a:endParaRPr lang="en-US" dirty="0">
              <a:latin typeface="Calibri" panose="020F0502020204030204" pitchFamily="34" charset="0"/>
              <a:cs typeface="Calibri" panose="020F0502020204030204" pitchFamily="34" charset="0"/>
            </a:endParaRPr>
          </a:p>
        </p:txBody>
      </p:sp>
      <p:pic>
        <p:nvPicPr>
          <p:cNvPr id="5" name="Graphic 4" descr="Checkmark">
            <a:extLst>
              <a:ext uri="{FF2B5EF4-FFF2-40B4-BE49-F238E27FC236}">
                <a16:creationId xmlns:a16="http://schemas.microsoft.com/office/drawing/2014/main" id="{E9BFD1DD-F6D5-483D-AF40-5A609D2238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2031" y="3261403"/>
            <a:ext cx="459904" cy="459904"/>
          </a:xfrm>
          <a:prstGeom prst="rect">
            <a:avLst/>
          </a:prstGeom>
        </p:spPr>
      </p:pic>
      <p:pic>
        <p:nvPicPr>
          <p:cNvPr id="21" name="Graphic 20" descr="Checkmark">
            <a:extLst>
              <a:ext uri="{FF2B5EF4-FFF2-40B4-BE49-F238E27FC236}">
                <a16:creationId xmlns:a16="http://schemas.microsoft.com/office/drawing/2014/main" id="{F372DFAF-446B-408D-9261-37A4876CF2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2031" y="5698311"/>
            <a:ext cx="459904" cy="459904"/>
          </a:xfrm>
          <a:prstGeom prst="rect">
            <a:avLst/>
          </a:prstGeom>
        </p:spPr>
      </p:pic>
      <p:sp>
        <p:nvSpPr>
          <p:cNvPr id="6" name="TextBox 5">
            <a:extLst>
              <a:ext uri="{FF2B5EF4-FFF2-40B4-BE49-F238E27FC236}">
                <a16:creationId xmlns:a16="http://schemas.microsoft.com/office/drawing/2014/main" id="{4BFEB090-9987-4877-B73E-8B8A3DCA846B}"/>
              </a:ext>
            </a:extLst>
          </p:cNvPr>
          <p:cNvSpPr txBox="1"/>
          <p:nvPr/>
        </p:nvSpPr>
        <p:spPr>
          <a:xfrm>
            <a:off x="3604365" y="4220818"/>
            <a:ext cx="5539635" cy="1066800"/>
          </a:xfrm>
          <a:prstGeom prst="rect">
            <a:avLst/>
          </a:prstGeom>
          <a:solidFill>
            <a:schemeClr val="bg1">
              <a:lumMod val="50000"/>
              <a:alpha val="58000"/>
            </a:schemeClr>
          </a:solidFill>
        </p:spPr>
        <p:txBody>
          <a:bodyPr wrap="square" rtlCol="0" anchor="ctr" anchorCtr="0">
            <a:noAutofit/>
          </a:bodyPr>
          <a:lstStyle/>
          <a:p>
            <a:pPr algn="ctr"/>
            <a:r>
              <a:rPr lang="en-US" sz="6000" dirty="0"/>
              <a:t>N/A</a:t>
            </a:r>
          </a:p>
        </p:txBody>
      </p:sp>
      <p:sp>
        <p:nvSpPr>
          <p:cNvPr id="23" name="Footer Placeholder 3">
            <a:extLst>
              <a:ext uri="{FF2B5EF4-FFF2-40B4-BE49-F238E27FC236}">
                <a16:creationId xmlns:a16="http://schemas.microsoft.com/office/drawing/2014/main" id="{36BD0F2A-CD0E-41E5-A95B-B31BC66AA51A}"/>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345074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538" y="814114"/>
            <a:ext cx="7886700" cy="696419"/>
          </a:xfrm>
        </p:spPr>
        <p:txBody>
          <a:bodyPr/>
          <a:lstStyle/>
          <a:p>
            <a:r>
              <a:rPr lang="en-US" dirty="0"/>
              <a:t>Organization</a:t>
            </a:r>
          </a:p>
        </p:txBody>
      </p:sp>
      <p:sp>
        <p:nvSpPr>
          <p:cNvPr id="3" name="Content Placeholder 2"/>
          <p:cNvSpPr>
            <a:spLocks noGrp="1"/>
          </p:cNvSpPr>
          <p:nvPr>
            <p:ph idx="1"/>
          </p:nvPr>
        </p:nvSpPr>
        <p:spPr>
          <a:xfrm>
            <a:off x="532538" y="2051000"/>
            <a:ext cx="8351689" cy="4351338"/>
          </a:xfrm>
        </p:spPr>
        <p:txBody>
          <a:bodyPr>
            <a:normAutofit/>
          </a:bodyPr>
          <a:lstStyle/>
          <a:p>
            <a:pPr marL="0" indent="0">
              <a:buNone/>
            </a:pPr>
            <a:r>
              <a:rPr lang="en-US" dirty="0">
                <a:solidFill>
                  <a:srgbClr val="00B050"/>
                </a:solidFill>
              </a:rPr>
              <a:t>Part 4A:</a:t>
            </a:r>
            <a:r>
              <a:rPr lang="en-US" dirty="0"/>
              <a:t>	</a:t>
            </a:r>
            <a:r>
              <a:rPr lang="en-US" dirty="0">
                <a:solidFill>
                  <a:schemeClr val="bg2">
                    <a:lumMod val="50000"/>
                  </a:schemeClr>
                </a:solidFill>
              </a:rPr>
              <a:t>Battery Safety &amp; Lead Acid Battery Hazards</a:t>
            </a:r>
          </a:p>
          <a:p>
            <a:pPr marL="0" indent="0">
              <a:buNone/>
            </a:pPr>
            <a:r>
              <a:rPr lang="en-US" dirty="0">
                <a:solidFill>
                  <a:srgbClr val="00B050"/>
                </a:solidFill>
              </a:rPr>
              <a:t>Part 4B:</a:t>
            </a:r>
            <a:r>
              <a:rPr lang="en-US" dirty="0"/>
              <a:t>	</a:t>
            </a:r>
            <a:r>
              <a:rPr lang="en-US" b="1" dirty="0"/>
              <a:t>Lithium-Ion Battery Hazards</a:t>
            </a:r>
          </a:p>
          <a:p>
            <a:pPr marL="0" indent="0">
              <a:buNone/>
            </a:pPr>
            <a:r>
              <a:rPr lang="en-US" dirty="0">
                <a:solidFill>
                  <a:srgbClr val="00B050"/>
                </a:solidFill>
              </a:rPr>
              <a:t>Part 4C:</a:t>
            </a:r>
            <a:r>
              <a:rPr lang="en-US" dirty="0"/>
              <a:t>	</a:t>
            </a:r>
            <a:r>
              <a:rPr lang="en-US" dirty="0">
                <a:solidFill>
                  <a:schemeClr val="bg2">
                    <a:lumMod val="50000"/>
                  </a:schemeClr>
                </a:solidFill>
              </a:rPr>
              <a:t>Job Hazard Analysis</a:t>
            </a:r>
          </a:p>
          <a:p>
            <a:pPr marL="0" indent="0">
              <a:buNone/>
            </a:pPr>
            <a:r>
              <a:rPr lang="en-US" dirty="0">
                <a:solidFill>
                  <a:srgbClr val="00B050"/>
                </a:solidFill>
              </a:rPr>
              <a:t>Part 4D:</a:t>
            </a:r>
            <a:r>
              <a:rPr lang="en-US" dirty="0"/>
              <a:t>	</a:t>
            </a:r>
            <a:r>
              <a:rPr lang="en-US" dirty="0">
                <a:solidFill>
                  <a:schemeClr val="bg2">
                    <a:lumMod val="50000"/>
                  </a:schemeClr>
                </a:solidFill>
              </a:rPr>
              <a:t>Fire Hazards &amp; Emergency Action Plans</a:t>
            </a:r>
            <a:endParaRPr lang="en-US"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28</a:t>
            </a:fld>
            <a:endParaRPr lang="en-US"/>
          </a:p>
        </p:txBody>
      </p:sp>
      <p:sp>
        <p:nvSpPr>
          <p:cNvPr id="6" name="Footer Placeholder 3">
            <a:extLst>
              <a:ext uri="{FF2B5EF4-FFF2-40B4-BE49-F238E27FC236}">
                <a16:creationId xmlns:a16="http://schemas.microsoft.com/office/drawing/2014/main" id="{AC9318F5-D0E9-4333-B2FF-1FC3906399D3}"/>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722147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Li-Ion </a:t>
            </a:r>
          </a:p>
        </p:txBody>
      </p:sp>
      <p:sp>
        <p:nvSpPr>
          <p:cNvPr id="3" name="Content Placeholder 2"/>
          <p:cNvSpPr>
            <a:spLocks noGrp="1"/>
          </p:cNvSpPr>
          <p:nvPr>
            <p:ph idx="1"/>
          </p:nvPr>
        </p:nvSpPr>
        <p:spPr>
          <a:xfrm>
            <a:off x="643890" y="1493469"/>
            <a:ext cx="7886700" cy="4908869"/>
          </a:xfrm>
        </p:spPr>
        <p:txBody>
          <a:bodyPr vert="horz" lIns="91440" tIns="45720" rIns="91440" bIns="45720" rtlCol="0" anchor="t">
            <a:normAutofit/>
          </a:bodyPr>
          <a:lstStyle/>
          <a:p>
            <a:pPr marL="0" indent="0">
              <a:buNone/>
            </a:pPr>
            <a:r>
              <a:rPr lang="en-US" dirty="0"/>
              <a:t>Electrolyte Leakage</a:t>
            </a:r>
          </a:p>
          <a:p>
            <a:r>
              <a:rPr lang="en-US" dirty="0"/>
              <a:t>Electrolyte may be flammable or toxic</a:t>
            </a:r>
          </a:p>
          <a:p>
            <a:r>
              <a:rPr lang="en-US" dirty="0"/>
              <a:t>Elemental lithium in contact with moisture can cause fire</a:t>
            </a:r>
          </a:p>
          <a:p>
            <a:pPr lvl="1"/>
            <a:r>
              <a:rPr lang="en-US" dirty="0"/>
              <a:t>Uncommon in Li-Ion due to low lithium concentration</a:t>
            </a:r>
          </a:p>
          <a:p>
            <a:r>
              <a:rPr lang="en-US" dirty="0"/>
              <a:t>Galvanic corrosion of cell casing may cause leakage</a:t>
            </a:r>
          </a:p>
          <a:p>
            <a:pPr lvl="1"/>
            <a:r>
              <a:rPr lang="en-US" dirty="0"/>
              <a:t>Avoid contact with dissimilar metals</a:t>
            </a:r>
          </a:p>
          <a:p>
            <a:pPr lvl="1"/>
            <a:r>
              <a:rPr lang="en-US" dirty="0"/>
              <a:t>Avoid storage in damp areas</a:t>
            </a:r>
          </a:p>
          <a:p>
            <a:r>
              <a:rPr lang="en-US" dirty="0"/>
              <a:t>May be caused by puncture or damage</a:t>
            </a:r>
          </a:p>
          <a:p>
            <a:r>
              <a:rPr lang="en-US" dirty="0"/>
              <a:t>May require hazmat remediation</a:t>
            </a:r>
          </a:p>
          <a:p>
            <a:endParaRPr lang="en-US"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29</a:t>
            </a:fld>
            <a:endParaRPr lang="en-US"/>
          </a:p>
        </p:txBody>
      </p:sp>
      <p:sp>
        <p:nvSpPr>
          <p:cNvPr id="6" name="Footer Placeholder 3">
            <a:extLst>
              <a:ext uri="{FF2B5EF4-FFF2-40B4-BE49-F238E27FC236}">
                <a16:creationId xmlns:a16="http://schemas.microsoft.com/office/drawing/2014/main" id="{01BA943B-9CEB-452B-AA74-1295031A8CDB}"/>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4281312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641597" y="1491907"/>
            <a:ext cx="7828034" cy="4351338"/>
          </a:xfrm>
        </p:spPr>
        <p:txBody>
          <a:bodyPr vert="horz" lIns="91440" tIns="45720" rIns="91440" bIns="45720" rtlCol="0" anchor="t">
            <a:normAutofit fontScale="77500" lnSpcReduction="20000"/>
          </a:bodyPr>
          <a:lstStyle/>
          <a:p>
            <a:r>
              <a:rPr lang="en-US" dirty="0"/>
              <a:t>Recall relevant codes and standards that apply to ESM safety</a:t>
            </a:r>
          </a:p>
          <a:p>
            <a:r>
              <a:rPr lang="en-US" dirty="0"/>
              <a:t>Identify existing and predictable hazards associated with specific battery chemistries </a:t>
            </a:r>
          </a:p>
          <a:p>
            <a:r>
              <a:rPr lang="en-US" dirty="0"/>
              <a:t>Identify unique failure mode hazards of Lead Acid and Li-Ion batteries</a:t>
            </a:r>
          </a:p>
          <a:p>
            <a:r>
              <a:rPr lang="en-US" dirty="0"/>
              <a:t>Recognize fire risks associated with batteries</a:t>
            </a:r>
          </a:p>
          <a:p>
            <a:r>
              <a:rPr lang="en-US" dirty="0"/>
              <a:t>Identify PPE based on shock and arc fault risk assessment</a:t>
            </a:r>
          </a:p>
          <a:p>
            <a:r>
              <a:rPr lang="en-US" dirty="0"/>
              <a:t>Identify appropriate PPE for chemical hazards</a:t>
            </a:r>
          </a:p>
          <a:p>
            <a:r>
              <a:rPr lang="en-US" dirty="0"/>
              <a:t>Describe use of spill kits for Lead Acid batteries</a:t>
            </a:r>
          </a:p>
          <a:p>
            <a:r>
              <a:rPr lang="en-US" dirty="0"/>
              <a:t>Recall principles of Electrical Safe Work Condition</a:t>
            </a:r>
          </a:p>
          <a:p>
            <a:r>
              <a:rPr lang="en-US" dirty="0"/>
              <a:t>Describe how work plan / method of procedure affects arc fault and shock risk assessment</a:t>
            </a:r>
          </a:p>
          <a:p>
            <a:endParaRPr lang="en-US"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3</a:t>
            </a:fld>
            <a:endParaRPr lang="en-US"/>
          </a:p>
        </p:txBody>
      </p:sp>
      <p:sp>
        <p:nvSpPr>
          <p:cNvPr id="6" name="Footer Placeholder 3">
            <a:extLst>
              <a:ext uri="{FF2B5EF4-FFF2-40B4-BE49-F238E27FC236}">
                <a16:creationId xmlns:a16="http://schemas.microsoft.com/office/drawing/2014/main" id="{9708D8C2-E870-45CF-B574-728A288A33EC}"/>
              </a:ext>
            </a:extLst>
          </p:cNvPr>
          <p:cNvSpPr>
            <a:spLocks noGrp="1"/>
          </p:cNvSpPr>
          <p:nvPr>
            <p:ph type="ftr" sz="quarter" idx="11"/>
          </p:nvPr>
        </p:nvSpPr>
        <p:spPr>
          <a:xfrm>
            <a:off x="0" y="6402339"/>
            <a:ext cx="5760105" cy="365125"/>
          </a:xfrm>
        </p:spPr>
        <p:txBody>
          <a:bodyPr/>
          <a:lstStyle/>
          <a:p>
            <a:r>
              <a:rPr lang="en-US" dirty="0"/>
              <a:t>M4 Battery Safety</a:t>
            </a:r>
          </a:p>
        </p:txBody>
      </p:sp>
    </p:spTree>
    <p:extLst>
      <p:ext uri="{BB962C8B-B14F-4D97-AF65-F5344CB8AC3E}">
        <p14:creationId xmlns:p14="http://schemas.microsoft.com/office/powerpoint/2010/main" val="4100151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Li-Ion 	</a:t>
            </a:r>
          </a:p>
        </p:txBody>
      </p:sp>
      <p:sp>
        <p:nvSpPr>
          <p:cNvPr id="3" name="Content Placeholder 2"/>
          <p:cNvSpPr>
            <a:spLocks noGrp="1"/>
          </p:cNvSpPr>
          <p:nvPr>
            <p:ph idx="1"/>
          </p:nvPr>
        </p:nvSpPr>
        <p:spPr>
          <a:xfrm>
            <a:off x="621030" y="1507957"/>
            <a:ext cx="7886700" cy="2465329"/>
          </a:xfrm>
        </p:spPr>
        <p:txBody>
          <a:bodyPr vert="horz" lIns="91440" tIns="45720" rIns="91440" bIns="45720" rtlCol="0" anchor="t">
            <a:normAutofit/>
          </a:bodyPr>
          <a:lstStyle/>
          <a:p>
            <a:pPr marL="0" indent="0">
              <a:buNone/>
            </a:pPr>
            <a:r>
              <a:rPr lang="en-US" dirty="0"/>
              <a:t>Thermal Runaway</a:t>
            </a:r>
          </a:p>
          <a:p>
            <a:r>
              <a:rPr lang="en-US" dirty="0"/>
              <a:t>Some chemistries unstable above 265 </a:t>
            </a:r>
            <a:r>
              <a:rPr lang="en-US" dirty="0" err="1"/>
              <a:t>deg</a:t>
            </a:r>
            <a:r>
              <a:rPr lang="en-US" dirty="0"/>
              <a:t> F</a:t>
            </a:r>
          </a:p>
          <a:p>
            <a:r>
              <a:rPr lang="en-US" dirty="0"/>
              <a:t>May explode if thermal runaway occurs</a:t>
            </a:r>
          </a:p>
          <a:p>
            <a:r>
              <a:rPr lang="en-US" dirty="0"/>
              <a:t>Thermal runaway may propagate throughout blocks, packs and modules</a:t>
            </a:r>
          </a:p>
          <a:p>
            <a:pPr marL="0" indent="0">
              <a:buNone/>
            </a:pPr>
            <a:endParaRPr lang="en-US"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30</a:t>
            </a:fld>
            <a:endParaRPr lang="en-US"/>
          </a:p>
        </p:txBody>
      </p:sp>
      <p:pic>
        <p:nvPicPr>
          <p:cNvPr id="6" name="Picture 5">
            <a:extLst>
              <a:ext uri="{FF2B5EF4-FFF2-40B4-BE49-F238E27FC236}">
                <a16:creationId xmlns:a16="http://schemas.microsoft.com/office/drawing/2014/main" id="{8FC5B3A8-2054-4D7F-A3F8-D952E548EDF2}"/>
              </a:ext>
            </a:extLst>
          </p:cNvPr>
          <p:cNvPicPr>
            <a:picLocks noChangeAspect="1"/>
          </p:cNvPicPr>
          <p:nvPr/>
        </p:nvPicPr>
        <p:blipFill>
          <a:blip r:embed="rId3"/>
          <a:stretch>
            <a:fillRect/>
          </a:stretch>
        </p:blipFill>
        <p:spPr>
          <a:xfrm>
            <a:off x="982669" y="4150860"/>
            <a:ext cx="7163421" cy="1865538"/>
          </a:xfrm>
          <a:prstGeom prst="rect">
            <a:avLst/>
          </a:prstGeom>
        </p:spPr>
      </p:pic>
      <p:sp>
        <p:nvSpPr>
          <p:cNvPr id="7" name="Footer Placeholder 3">
            <a:extLst>
              <a:ext uri="{FF2B5EF4-FFF2-40B4-BE49-F238E27FC236}">
                <a16:creationId xmlns:a16="http://schemas.microsoft.com/office/drawing/2014/main" id="{B492778A-9FA3-44DF-9BE3-E9E3451C7741}"/>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1208272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Li-Ion 	</a:t>
            </a:r>
          </a:p>
        </p:txBody>
      </p:sp>
      <p:sp>
        <p:nvSpPr>
          <p:cNvPr id="3" name="Content Placeholder 2"/>
          <p:cNvSpPr>
            <a:spLocks noGrp="1"/>
          </p:cNvSpPr>
          <p:nvPr>
            <p:ph idx="1"/>
          </p:nvPr>
        </p:nvSpPr>
        <p:spPr>
          <a:xfrm>
            <a:off x="621030" y="1507957"/>
            <a:ext cx="7886700" cy="4326786"/>
          </a:xfrm>
        </p:spPr>
        <p:txBody>
          <a:bodyPr vert="horz" lIns="91440" tIns="45720" rIns="91440" bIns="45720" rtlCol="0" anchor="t">
            <a:normAutofit/>
          </a:bodyPr>
          <a:lstStyle/>
          <a:p>
            <a:pPr marL="0" indent="0">
              <a:buNone/>
            </a:pPr>
            <a:r>
              <a:rPr lang="en-US" dirty="0"/>
              <a:t>Thermal Runaway</a:t>
            </a:r>
          </a:p>
          <a:p>
            <a:r>
              <a:rPr lang="en-US" dirty="0"/>
              <a:t>May be caused by excessive charge and discharge rates and depths</a:t>
            </a:r>
          </a:p>
          <a:p>
            <a:r>
              <a:rPr lang="en-US" dirty="0"/>
              <a:t>May be caused by defective cells</a:t>
            </a:r>
          </a:p>
          <a:p>
            <a:r>
              <a:rPr lang="en-US" dirty="0"/>
              <a:t>May be caused by puncture or damage</a:t>
            </a:r>
          </a:p>
          <a:p>
            <a:r>
              <a:rPr lang="en-US" dirty="0"/>
              <a:t>May be caused by short circuiting</a:t>
            </a:r>
          </a:p>
          <a:p>
            <a:pPr lvl="1"/>
            <a:r>
              <a:rPr lang="en-US" dirty="0"/>
              <a:t>Accidental grounding of a battery bank can create a hazardous voltage between the ungrounded terminals and ground</a:t>
            </a:r>
          </a:p>
          <a:p>
            <a:endParaRPr lang="en-US"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31</a:t>
            </a:fld>
            <a:endParaRPr lang="en-US"/>
          </a:p>
        </p:txBody>
      </p:sp>
      <p:sp>
        <p:nvSpPr>
          <p:cNvPr id="6" name="Footer Placeholder 3">
            <a:extLst>
              <a:ext uri="{FF2B5EF4-FFF2-40B4-BE49-F238E27FC236}">
                <a16:creationId xmlns:a16="http://schemas.microsoft.com/office/drawing/2014/main" id="{2A118BF3-CDCB-4901-9893-05563A5164FE}"/>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3327268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Li-Ion 	</a:t>
            </a:r>
          </a:p>
        </p:txBody>
      </p:sp>
      <p:sp>
        <p:nvSpPr>
          <p:cNvPr id="3" name="Content Placeholder 2"/>
          <p:cNvSpPr>
            <a:spLocks noGrp="1"/>
          </p:cNvSpPr>
          <p:nvPr>
            <p:ph idx="1"/>
          </p:nvPr>
        </p:nvSpPr>
        <p:spPr>
          <a:xfrm>
            <a:off x="621030" y="1507957"/>
            <a:ext cx="7886700" cy="4326786"/>
          </a:xfrm>
        </p:spPr>
        <p:txBody>
          <a:bodyPr vert="horz" lIns="91440" tIns="45720" rIns="91440" bIns="45720" rtlCol="0" anchor="t">
            <a:normAutofit/>
          </a:bodyPr>
          <a:lstStyle/>
          <a:p>
            <a:pPr marL="0" indent="0">
              <a:buNone/>
            </a:pPr>
            <a:r>
              <a:rPr lang="en-US" dirty="0"/>
              <a:t>Thermal Injury Hazards</a:t>
            </a:r>
          </a:p>
          <a:p>
            <a:r>
              <a:rPr lang="en-US" dirty="0"/>
              <a:t>May be caused by excessive charge and discharge rates – overheating</a:t>
            </a:r>
          </a:p>
          <a:p>
            <a:r>
              <a:rPr lang="en-US" dirty="0"/>
              <a:t>May be caused by defective cells - overheating</a:t>
            </a:r>
          </a:p>
          <a:p>
            <a:r>
              <a:rPr lang="en-US" dirty="0"/>
              <a:t>May be caused by puncture or damage - arcing</a:t>
            </a:r>
          </a:p>
          <a:p>
            <a:r>
              <a:rPr lang="en-US" dirty="0"/>
              <a:t>May be caused by short circuiting – burns</a:t>
            </a:r>
          </a:p>
          <a:p>
            <a:pPr lvl="1"/>
            <a:r>
              <a:rPr lang="en-US" dirty="0"/>
              <a:t>Low internal resistance = high fault currents</a:t>
            </a:r>
          </a:p>
          <a:p>
            <a:r>
              <a:rPr lang="en-US" dirty="0"/>
              <a:t>Low self-discharge rates maintain potential hazards for long time periods</a:t>
            </a:r>
          </a:p>
          <a:p>
            <a:endParaRPr lang="en-US"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32</a:t>
            </a:fld>
            <a:endParaRPr lang="en-US"/>
          </a:p>
        </p:txBody>
      </p:sp>
      <p:sp>
        <p:nvSpPr>
          <p:cNvPr id="6" name="Footer Placeholder 3">
            <a:extLst>
              <a:ext uri="{FF2B5EF4-FFF2-40B4-BE49-F238E27FC236}">
                <a16:creationId xmlns:a16="http://schemas.microsoft.com/office/drawing/2014/main" id="{86ACF1AE-102E-4794-A0FF-BD1D776565D8}"/>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2553653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Li-ion Battery Hazards	</a:t>
            </a:r>
          </a:p>
        </p:txBody>
      </p:sp>
      <p:sp>
        <p:nvSpPr>
          <p:cNvPr id="3" name="Content Placeholder 2"/>
          <p:cNvSpPr>
            <a:spLocks noGrp="1"/>
          </p:cNvSpPr>
          <p:nvPr>
            <p:ph idx="1"/>
          </p:nvPr>
        </p:nvSpPr>
        <p:spPr>
          <a:xfrm>
            <a:off x="621030" y="1171074"/>
            <a:ext cx="7886700" cy="5005121"/>
          </a:xfrm>
        </p:spPr>
        <p:txBody>
          <a:bodyPr vert="horz" lIns="91440" tIns="45720" rIns="91440" bIns="45720" rtlCol="0" anchor="t">
            <a:normAutofit/>
          </a:bodyPr>
          <a:lstStyle/>
          <a:p>
            <a:pPr marL="0" indent="0">
              <a:buNone/>
            </a:pPr>
            <a:r>
              <a:rPr lang="en-US" b="1" dirty="0"/>
              <a:t>Overvoltage</a:t>
            </a:r>
          </a:p>
          <a:p>
            <a:pPr fontAlgn="t"/>
            <a:r>
              <a:rPr lang="en-US" dirty="0"/>
              <a:t>May cause mechanical failure of cell structure</a:t>
            </a:r>
          </a:p>
          <a:p>
            <a:pPr fontAlgn="t"/>
            <a:r>
              <a:rPr lang="en-US" dirty="0"/>
              <a:t>May cause internal shorting</a:t>
            </a:r>
          </a:p>
          <a:p>
            <a:pPr fontAlgn="t"/>
            <a:r>
              <a:rPr lang="en-US" dirty="0"/>
              <a:t>May cause electrolyte decomposition leading to thermal runaway</a:t>
            </a:r>
          </a:p>
          <a:p>
            <a:pPr lvl="1" fontAlgn="t"/>
            <a:r>
              <a:rPr lang="en-US" dirty="0"/>
              <a:t>ALL OF THESE MAY RESULT IN ARCING AND THE SUDDEN RELEASE OF MOLTEN METAL AND FLAMMABLE AND/OR TOXIC ELECTROLYTE AND GASSES </a:t>
            </a:r>
          </a:p>
          <a:p>
            <a:pPr fontAlgn="t"/>
            <a:r>
              <a:rPr lang="en-US" dirty="0"/>
              <a:t>May cause overheating, compromising packaging leading to premature capacity loss</a:t>
            </a:r>
          </a:p>
          <a:p>
            <a:endParaRPr lang="en-US"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33</a:t>
            </a:fld>
            <a:endParaRPr lang="en-US"/>
          </a:p>
        </p:txBody>
      </p:sp>
      <p:sp>
        <p:nvSpPr>
          <p:cNvPr id="6" name="Footer Placeholder 3">
            <a:extLst>
              <a:ext uri="{FF2B5EF4-FFF2-40B4-BE49-F238E27FC236}">
                <a16:creationId xmlns:a16="http://schemas.microsoft.com/office/drawing/2014/main" id="{67A4A61C-E398-426D-9815-C422D36FA7D6}"/>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598406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Li-ion Battery Hazards	</a:t>
            </a:r>
          </a:p>
        </p:txBody>
      </p:sp>
      <p:sp>
        <p:nvSpPr>
          <p:cNvPr id="3" name="Content Placeholder 2"/>
          <p:cNvSpPr>
            <a:spLocks noGrp="1"/>
          </p:cNvSpPr>
          <p:nvPr>
            <p:ph idx="1"/>
          </p:nvPr>
        </p:nvSpPr>
        <p:spPr>
          <a:xfrm>
            <a:off x="532538" y="1187132"/>
            <a:ext cx="7886700" cy="4439478"/>
          </a:xfrm>
        </p:spPr>
        <p:txBody>
          <a:bodyPr vert="horz" lIns="91440" tIns="45720" rIns="91440" bIns="45720" rtlCol="0" anchor="t">
            <a:normAutofit/>
          </a:bodyPr>
          <a:lstStyle/>
          <a:p>
            <a:pPr marL="0" indent="0">
              <a:buNone/>
            </a:pPr>
            <a:r>
              <a:rPr lang="en-US" b="1" dirty="0"/>
              <a:t>Under voltage</a:t>
            </a:r>
          </a:p>
          <a:p>
            <a:pPr fontAlgn="t"/>
            <a:r>
              <a:rPr lang="en-US" dirty="0"/>
              <a:t>Over discharge can cause internal damage</a:t>
            </a:r>
          </a:p>
          <a:p>
            <a:pPr fontAlgn="t"/>
            <a:r>
              <a:rPr lang="en-US" dirty="0"/>
              <a:t>Applying excessive charge to an over-discharged Li-Ion battery can result in overheating and fire</a:t>
            </a:r>
          </a:p>
          <a:p>
            <a:pPr lvl="1" fontAlgn="t"/>
            <a:r>
              <a:rPr lang="en-US" dirty="0"/>
              <a:t>Proper charger circuitry should prevent this</a:t>
            </a:r>
          </a:p>
          <a:p>
            <a:pPr fontAlgn="t"/>
            <a:r>
              <a:rPr lang="en-US" dirty="0"/>
              <a:t>Typical cell voltage is 3.7v</a:t>
            </a:r>
          </a:p>
          <a:p>
            <a:pPr fontAlgn="t"/>
            <a:r>
              <a:rPr lang="en-US" dirty="0"/>
              <a:t>Below 2.5v is considered damaged – DO NOT RECHARGE!</a:t>
            </a:r>
          </a:p>
          <a:p>
            <a:pPr marL="0" indent="0" fontAlgn="t">
              <a:buNone/>
            </a:pPr>
            <a:endParaRPr lang="en-US"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34</a:t>
            </a:fld>
            <a:endParaRPr lang="en-US"/>
          </a:p>
        </p:txBody>
      </p:sp>
      <p:sp>
        <p:nvSpPr>
          <p:cNvPr id="7" name="Footer Placeholder 3">
            <a:extLst>
              <a:ext uri="{FF2B5EF4-FFF2-40B4-BE49-F238E27FC236}">
                <a16:creationId xmlns:a16="http://schemas.microsoft.com/office/drawing/2014/main" id="{03426854-00D0-49D3-B2A3-BFA984971A45}"/>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4132578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Li-ion Battery Hazard Signs	</a:t>
            </a:r>
          </a:p>
        </p:txBody>
      </p:sp>
      <p:sp>
        <p:nvSpPr>
          <p:cNvPr id="3" name="Content Placeholder 2"/>
          <p:cNvSpPr>
            <a:spLocks noGrp="1"/>
          </p:cNvSpPr>
          <p:nvPr>
            <p:ph idx="1"/>
          </p:nvPr>
        </p:nvSpPr>
        <p:spPr>
          <a:xfrm>
            <a:off x="532538" y="1808922"/>
            <a:ext cx="7886700" cy="4439478"/>
          </a:xfrm>
        </p:spPr>
        <p:txBody>
          <a:bodyPr vert="horz" lIns="91440" tIns="45720" rIns="91440" bIns="45720" rtlCol="0" anchor="t">
            <a:normAutofit/>
          </a:bodyPr>
          <a:lstStyle/>
          <a:p>
            <a:pPr fontAlgn="t"/>
            <a:r>
              <a:rPr lang="en-US" dirty="0"/>
              <a:t>Damaged or distorted cells, packs or modules</a:t>
            </a:r>
          </a:p>
          <a:p>
            <a:pPr fontAlgn="t"/>
            <a:r>
              <a:rPr lang="en-US" dirty="0"/>
              <a:t>Discoloration</a:t>
            </a:r>
          </a:p>
          <a:p>
            <a:pPr fontAlgn="t"/>
            <a:r>
              <a:rPr lang="en-US" dirty="0"/>
              <a:t>Corrosion</a:t>
            </a:r>
          </a:p>
          <a:p>
            <a:pPr fontAlgn="t"/>
            <a:r>
              <a:rPr lang="en-US" dirty="0"/>
              <a:t>Visible signs of overheating or burning</a:t>
            </a:r>
          </a:p>
          <a:p>
            <a:pPr fontAlgn="t"/>
            <a:r>
              <a:rPr lang="en-US" dirty="0"/>
              <a:t>Visible leakage of electrolyte</a:t>
            </a:r>
          </a:p>
          <a:p>
            <a:pPr fontAlgn="t"/>
            <a:r>
              <a:rPr lang="en-US" dirty="0"/>
              <a:t>Visible failure of spot-welded connections</a:t>
            </a:r>
          </a:p>
          <a:p>
            <a:pPr fontAlgn="t"/>
            <a:r>
              <a:rPr lang="en-US" dirty="0"/>
              <a:t>Visible damage to or failure of BMS components</a:t>
            </a:r>
          </a:p>
          <a:p>
            <a:pPr fontAlgn="t"/>
            <a:r>
              <a:rPr lang="en-US" dirty="0"/>
              <a:t>Cell voltage below 2.5 Volts</a:t>
            </a:r>
          </a:p>
          <a:p>
            <a:pPr fontAlgn="t"/>
            <a:endParaRPr lang="en-US"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35</a:t>
            </a:fld>
            <a:endParaRPr lang="en-US"/>
          </a:p>
        </p:txBody>
      </p:sp>
      <p:sp>
        <p:nvSpPr>
          <p:cNvPr id="6" name="Footer Placeholder 3">
            <a:extLst>
              <a:ext uri="{FF2B5EF4-FFF2-40B4-BE49-F238E27FC236}">
                <a16:creationId xmlns:a16="http://schemas.microsoft.com/office/drawing/2014/main" id="{26CAEDFD-B1B0-481D-9B2A-AC64C9CC097A}"/>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1977804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Li-ion Battery Do’s	</a:t>
            </a:r>
          </a:p>
        </p:txBody>
      </p:sp>
      <p:sp>
        <p:nvSpPr>
          <p:cNvPr id="3" name="Content Placeholder 2"/>
          <p:cNvSpPr>
            <a:spLocks noGrp="1"/>
          </p:cNvSpPr>
          <p:nvPr>
            <p:ph idx="1"/>
          </p:nvPr>
        </p:nvSpPr>
        <p:spPr>
          <a:xfrm>
            <a:off x="532538" y="1808922"/>
            <a:ext cx="7886700" cy="4439478"/>
          </a:xfrm>
        </p:spPr>
        <p:txBody>
          <a:bodyPr vert="horz" lIns="91440" tIns="45720" rIns="91440" bIns="45720" rtlCol="0" anchor="t">
            <a:normAutofit fontScale="92500" lnSpcReduction="10000"/>
          </a:bodyPr>
          <a:lstStyle/>
          <a:p>
            <a:pPr fontAlgn="t"/>
            <a:r>
              <a:rPr lang="en-US" dirty="0"/>
              <a:t>Protect Li-Ion batteries from damage</a:t>
            </a:r>
          </a:p>
          <a:p>
            <a:pPr lvl="1" fontAlgn="t"/>
            <a:r>
              <a:rPr lang="en-US" dirty="0"/>
              <a:t>Physical, heat, sunlight, ignition</a:t>
            </a:r>
          </a:p>
          <a:p>
            <a:pPr fontAlgn="t"/>
            <a:r>
              <a:rPr lang="en-US" dirty="0"/>
              <a:t>Store in a dry location @ 0 to 35°C (32 to 95°F)</a:t>
            </a:r>
          </a:p>
          <a:p>
            <a:pPr fontAlgn="t"/>
            <a:r>
              <a:rPr lang="en-US" dirty="0"/>
              <a:t>Leave in sealed packaging until time of installation</a:t>
            </a:r>
          </a:p>
          <a:p>
            <a:pPr fontAlgn="t"/>
            <a:r>
              <a:rPr lang="en-US" dirty="0"/>
              <a:t>Use only Li-Ion batteries with properly designed and installed BMS safety circuits</a:t>
            </a:r>
          </a:p>
          <a:p>
            <a:pPr fontAlgn="t"/>
            <a:r>
              <a:rPr lang="en-US" dirty="0"/>
              <a:t>Move overheated cells away from combustibles and other Li-Ion batteries</a:t>
            </a:r>
          </a:p>
          <a:p>
            <a:pPr fontAlgn="t"/>
            <a:r>
              <a:rPr lang="en-US" dirty="0"/>
              <a:t>Have a foam, CO2, water or dry chemical extinguisher ready for use per SDS recommendation</a:t>
            </a:r>
          </a:p>
          <a:p>
            <a:pPr fontAlgn="t"/>
            <a:r>
              <a:rPr lang="en-US" dirty="0"/>
              <a:t>Secure properly when moving and transporting</a:t>
            </a:r>
          </a:p>
          <a:p>
            <a:endParaRPr lang="en-US"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36</a:t>
            </a:fld>
            <a:endParaRPr lang="en-US"/>
          </a:p>
        </p:txBody>
      </p:sp>
      <p:sp>
        <p:nvSpPr>
          <p:cNvPr id="6" name="Footer Placeholder 3">
            <a:extLst>
              <a:ext uri="{FF2B5EF4-FFF2-40B4-BE49-F238E27FC236}">
                <a16:creationId xmlns:a16="http://schemas.microsoft.com/office/drawing/2014/main" id="{BAA80CBE-36CC-4F21-BEF6-53A7723525DF}"/>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3039218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Li-ion Battery Don'ts	</a:t>
            </a:r>
          </a:p>
        </p:txBody>
      </p:sp>
      <p:sp>
        <p:nvSpPr>
          <p:cNvPr id="3" name="Content Placeholder 2"/>
          <p:cNvSpPr>
            <a:spLocks noGrp="1"/>
          </p:cNvSpPr>
          <p:nvPr>
            <p:ph idx="1"/>
          </p:nvPr>
        </p:nvSpPr>
        <p:spPr>
          <a:xfrm>
            <a:off x="532538" y="1808922"/>
            <a:ext cx="7886700" cy="4439478"/>
          </a:xfrm>
        </p:spPr>
        <p:txBody>
          <a:bodyPr vert="horz" lIns="91440" tIns="45720" rIns="91440" bIns="45720" rtlCol="0" anchor="t">
            <a:normAutofit/>
          </a:bodyPr>
          <a:lstStyle/>
          <a:p>
            <a:pPr fontAlgn="t"/>
            <a:r>
              <a:rPr lang="en-US" dirty="0"/>
              <a:t>Do not short-circuit, overcharge, crush, drop, mutilate, penetrate with foreign objects, apply reverse polarity, expose to high temperature or disassemble packs and cells.</a:t>
            </a:r>
          </a:p>
          <a:p>
            <a:pPr fontAlgn="t"/>
            <a:r>
              <a:rPr lang="en-US" dirty="0"/>
              <a:t>Do not charge cells blocks or packs without a proper charger with a Li-Ion algorithm</a:t>
            </a:r>
          </a:p>
          <a:p>
            <a:pPr fontAlgn="t"/>
            <a:r>
              <a:rPr lang="en-US" dirty="0"/>
              <a:t>Do not continue using the battery and/or charger if the pack temperature rises more than 10°C (18°F) on a regular charge.</a:t>
            </a:r>
          </a:p>
          <a:p>
            <a:pPr fontAlgn="t"/>
            <a:r>
              <a:rPr lang="en-US" dirty="0"/>
              <a:t>Do not charge below 0°C</a:t>
            </a:r>
          </a:p>
          <a:p>
            <a:endParaRPr lang="en-US"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37</a:t>
            </a:fld>
            <a:endParaRPr lang="en-US"/>
          </a:p>
        </p:txBody>
      </p:sp>
      <p:sp>
        <p:nvSpPr>
          <p:cNvPr id="6" name="Footer Placeholder 3">
            <a:extLst>
              <a:ext uri="{FF2B5EF4-FFF2-40B4-BE49-F238E27FC236}">
                <a16:creationId xmlns:a16="http://schemas.microsoft.com/office/drawing/2014/main" id="{EC1CAC80-31FB-48D4-BC38-62AA52A514A8}"/>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1575023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538" y="814114"/>
            <a:ext cx="7886700" cy="696419"/>
          </a:xfrm>
        </p:spPr>
        <p:txBody>
          <a:bodyPr/>
          <a:lstStyle/>
          <a:p>
            <a:r>
              <a:rPr lang="en-US" dirty="0"/>
              <a:t>Organization</a:t>
            </a:r>
          </a:p>
        </p:txBody>
      </p:sp>
      <p:sp>
        <p:nvSpPr>
          <p:cNvPr id="3" name="Content Placeholder 2"/>
          <p:cNvSpPr>
            <a:spLocks noGrp="1"/>
          </p:cNvSpPr>
          <p:nvPr>
            <p:ph idx="1"/>
          </p:nvPr>
        </p:nvSpPr>
        <p:spPr>
          <a:xfrm>
            <a:off x="532538" y="2051000"/>
            <a:ext cx="8351689" cy="4351338"/>
          </a:xfrm>
        </p:spPr>
        <p:txBody>
          <a:bodyPr>
            <a:normAutofit/>
          </a:bodyPr>
          <a:lstStyle/>
          <a:p>
            <a:pPr marL="0" indent="0">
              <a:buNone/>
            </a:pPr>
            <a:r>
              <a:rPr lang="en-US" dirty="0">
                <a:solidFill>
                  <a:srgbClr val="00B050"/>
                </a:solidFill>
              </a:rPr>
              <a:t>Part 4A:</a:t>
            </a:r>
            <a:r>
              <a:rPr lang="en-US" dirty="0"/>
              <a:t>	</a:t>
            </a:r>
            <a:r>
              <a:rPr lang="en-US" dirty="0">
                <a:solidFill>
                  <a:schemeClr val="bg2">
                    <a:lumMod val="50000"/>
                  </a:schemeClr>
                </a:solidFill>
              </a:rPr>
              <a:t>Battery Safety &amp; Lead Acid Battery Hazards</a:t>
            </a:r>
          </a:p>
          <a:p>
            <a:pPr marL="0" indent="0">
              <a:buNone/>
            </a:pPr>
            <a:r>
              <a:rPr lang="en-US" dirty="0">
                <a:solidFill>
                  <a:srgbClr val="00B050"/>
                </a:solidFill>
              </a:rPr>
              <a:t>Part 4B:</a:t>
            </a:r>
            <a:r>
              <a:rPr lang="en-US" dirty="0"/>
              <a:t>	</a:t>
            </a:r>
            <a:r>
              <a:rPr lang="en-US" dirty="0">
                <a:solidFill>
                  <a:schemeClr val="bg2">
                    <a:lumMod val="50000"/>
                  </a:schemeClr>
                </a:solidFill>
              </a:rPr>
              <a:t>Lithium-Ion Battery Hazards</a:t>
            </a:r>
          </a:p>
          <a:p>
            <a:pPr marL="0" indent="0">
              <a:buNone/>
            </a:pPr>
            <a:r>
              <a:rPr lang="en-US" dirty="0">
                <a:solidFill>
                  <a:srgbClr val="00B050"/>
                </a:solidFill>
              </a:rPr>
              <a:t>Part 4C:</a:t>
            </a:r>
            <a:r>
              <a:rPr lang="en-US" dirty="0"/>
              <a:t>	</a:t>
            </a:r>
            <a:r>
              <a:rPr lang="en-US" b="1" dirty="0"/>
              <a:t>Job Hazard Analysis</a:t>
            </a:r>
          </a:p>
          <a:p>
            <a:pPr marL="0" indent="0">
              <a:buNone/>
            </a:pPr>
            <a:r>
              <a:rPr lang="en-US" dirty="0">
                <a:solidFill>
                  <a:srgbClr val="00B050"/>
                </a:solidFill>
              </a:rPr>
              <a:t>Part 4D:</a:t>
            </a:r>
            <a:r>
              <a:rPr lang="en-US" dirty="0"/>
              <a:t>	</a:t>
            </a:r>
            <a:r>
              <a:rPr lang="en-US" dirty="0">
                <a:solidFill>
                  <a:schemeClr val="bg2">
                    <a:lumMod val="50000"/>
                  </a:schemeClr>
                </a:solidFill>
              </a:rPr>
              <a:t>Fire Hazards &amp; Emergency Action Plans</a:t>
            </a:r>
            <a:endParaRPr lang="en-US"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38</a:t>
            </a:fld>
            <a:endParaRPr lang="en-US"/>
          </a:p>
        </p:txBody>
      </p:sp>
      <p:sp>
        <p:nvSpPr>
          <p:cNvPr id="6" name="Footer Placeholder 3">
            <a:extLst>
              <a:ext uri="{FF2B5EF4-FFF2-40B4-BE49-F238E27FC236}">
                <a16:creationId xmlns:a16="http://schemas.microsoft.com/office/drawing/2014/main" id="{7EEA5E63-695B-4793-A52F-46167EF5058F}"/>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362884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4E349-4322-440F-88FB-9F28D63E18B3}"/>
              </a:ext>
            </a:extLst>
          </p:cNvPr>
          <p:cNvSpPr>
            <a:spLocks noGrp="1"/>
          </p:cNvSpPr>
          <p:nvPr>
            <p:ph type="title"/>
          </p:nvPr>
        </p:nvSpPr>
        <p:spPr/>
        <p:txBody>
          <a:bodyPr/>
          <a:lstStyle/>
          <a:p>
            <a:r>
              <a:rPr lang="en-US" dirty="0"/>
              <a:t>Job hazard Analysis</a:t>
            </a:r>
          </a:p>
        </p:txBody>
      </p:sp>
      <p:sp>
        <p:nvSpPr>
          <p:cNvPr id="3" name="Content Placeholder 2">
            <a:extLst>
              <a:ext uri="{FF2B5EF4-FFF2-40B4-BE49-F238E27FC236}">
                <a16:creationId xmlns:a16="http://schemas.microsoft.com/office/drawing/2014/main" id="{6CB30898-820F-4F8E-8812-6BE825FDB28B}"/>
              </a:ext>
            </a:extLst>
          </p:cNvPr>
          <p:cNvSpPr>
            <a:spLocks noGrp="1"/>
          </p:cNvSpPr>
          <p:nvPr>
            <p:ph idx="1"/>
          </p:nvPr>
        </p:nvSpPr>
        <p:spPr>
          <a:xfrm>
            <a:off x="610144" y="1850571"/>
            <a:ext cx="7886700" cy="4474028"/>
          </a:xfrm>
        </p:spPr>
        <p:txBody>
          <a:bodyPr>
            <a:normAutofit lnSpcReduction="10000"/>
          </a:bodyPr>
          <a:lstStyle/>
          <a:p>
            <a:r>
              <a:rPr lang="en-US" dirty="0"/>
              <a:t>Evaluate remediation means</a:t>
            </a:r>
          </a:p>
          <a:p>
            <a:endParaRPr lang="en-US" dirty="0"/>
          </a:p>
          <a:p>
            <a:r>
              <a:rPr lang="en-US" dirty="0"/>
              <a:t>Order of precedence and effectiveness of hazard control is the following:</a:t>
            </a:r>
          </a:p>
          <a:p>
            <a:endParaRPr lang="en-US" dirty="0"/>
          </a:p>
          <a:p>
            <a:pPr lvl="1"/>
            <a:r>
              <a:rPr lang="en-US" dirty="0"/>
              <a:t>1. Engineering controls</a:t>
            </a:r>
          </a:p>
          <a:p>
            <a:pPr lvl="1"/>
            <a:r>
              <a:rPr lang="en-US" dirty="0"/>
              <a:t>2. Administrative controls</a:t>
            </a:r>
          </a:p>
          <a:p>
            <a:pPr lvl="1"/>
            <a:r>
              <a:rPr lang="en-US" dirty="0"/>
              <a:t>3. Personal protective equipment (PPE)</a:t>
            </a:r>
          </a:p>
          <a:p>
            <a:endParaRPr lang="en-US" dirty="0"/>
          </a:p>
          <a:p>
            <a:r>
              <a:rPr lang="en-US" dirty="0">
                <a:solidFill>
                  <a:srgbClr val="FF0000"/>
                </a:solidFill>
              </a:rPr>
              <a:t>Note: PPE is the last step in the analysis!</a:t>
            </a:r>
          </a:p>
          <a:p>
            <a:endParaRPr lang="en-US" dirty="0"/>
          </a:p>
        </p:txBody>
      </p:sp>
      <p:sp>
        <p:nvSpPr>
          <p:cNvPr id="5" name="Slide Number Placeholder 4">
            <a:extLst>
              <a:ext uri="{FF2B5EF4-FFF2-40B4-BE49-F238E27FC236}">
                <a16:creationId xmlns:a16="http://schemas.microsoft.com/office/drawing/2014/main" id="{2832CE64-BCE1-4BA8-AB54-B223064BA955}"/>
              </a:ext>
            </a:extLst>
          </p:cNvPr>
          <p:cNvSpPr>
            <a:spLocks noGrp="1"/>
          </p:cNvSpPr>
          <p:nvPr>
            <p:ph type="sldNum" sz="quarter" idx="12"/>
          </p:nvPr>
        </p:nvSpPr>
        <p:spPr/>
        <p:txBody>
          <a:bodyPr/>
          <a:lstStyle/>
          <a:p>
            <a:fld id="{472942BE-61A7-4C4E-8590-BB78CF9F1941}" type="slidenum">
              <a:rPr lang="en-US" smtClean="0"/>
              <a:pPr/>
              <a:t>39</a:t>
            </a:fld>
            <a:endParaRPr lang="en-US"/>
          </a:p>
        </p:txBody>
      </p:sp>
      <p:sp>
        <p:nvSpPr>
          <p:cNvPr id="6" name="Footer Placeholder 3">
            <a:extLst>
              <a:ext uri="{FF2B5EF4-FFF2-40B4-BE49-F238E27FC236}">
                <a16:creationId xmlns:a16="http://schemas.microsoft.com/office/drawing/2014/main" id="{3A1AEED9-CB89-4F30-B45B-B6D29C0DEAC4}"/>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3897073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538" y="814114"/>
            <a:ext cx="7886700" cy="696419"/>
          </a:xfrm>
        </p:spPr>
        <p:txBody>
          <a:bodyPr/>
          <a:lstStyle/>
          <a:p>
            <a:r>
              <a:rPr lang="en-US" dirty="0"/>
              <a:t>Organization</a:t>
            </a:r>
          </a:p>
        </p:txBody>
      </p:sp>
      <p:sp>
        <p:nvSpPr>
          <p:cNvPr id="3" name="Content Placeholder 2"/>
          <p:cNvSpPr>
            <a:spLocks noGrp="1"/>
          </p:cNvSpPr>
          <p:nvPr>
            <p:ph idx="1"/>
          </p:nvPr>
        </p:nvSpPr>
        <p:spPr>
          <a:xfrm>
            <a:off x="532538" y="2051000"/>
            <a:ext cx="8351689" cy="4351338"/>
          </a:xfrm>
        </p:spPr>
        <p:txBody>
          <a:bodyPr>
            <a:normAutofit/>
          </a:bodyPr>
          <a:lstStyle/>
          <a:p>
            <a:pPr marL="0" indent="0">
              <a:buNone/>
            </a:pPr>
            <a:r>
              <a:rPr lang="en-US" dirty="0">
                <a:solidFill>
                  <a:srgbClr val="00B050"/>
                </a:solidFill>
              </a:rPr>
              <a:t>Part 4A:</a:t>
            </a:r>
            <a:r>
              <a:rPr lang="en-US" dirty="0"/>
              <a:t>	Battery Safety &amp; Lead Acid Battery Hazards</a:t>
            </a:r>
          </a:p>
          <a:p>
            <a:pPr marL="0" indent="0">
              <a:buNone/>
            </a:pPr>
            <a:r>
              <a:rPr lang="en-US" dirty="0">
                <a:solidFill>
                  <a:srgbClr val="00B050"/>
                </a:solidFill>
              </a:rPr>
              <a:t>Part 4B:</a:t>
            </a:r>
            <a:r>
              <a:rPr lang="en-US" dirty="0"/>
              <a:t>	Lithium-Ion Battery Hazards</a:t>
            </a:r>
          </a:p>
          <a:p>
            <a:pPr marL="0" indent="0">
              <a:buNone/>
            </a:pPr>
            <a:r>
              <a:rPr lang="en-US" dirty="0">
                <a:solidFill>
                  <a:srgbClr val="00B050"/>
                </a:solidFill>
              </a:rPr>
              <a:t>Part 4C:</a:t>
            </a:r>
            <a:r>
              <a:rPr lang="en-US" dirty="0"/>
              <a:t>	Job Hazard Analysis</a:t>
            </a:r>
          </a:p>
          <a:p>
            <a:pPr marL="0" indent="0">
              <a:buNone/>
            </a:pPr>
            <a:r>
              <a:rPr lang="en-US" dirty="0">
                <a:solidFill>
                  <a:srgbClr val="00B050"/>
                </a:solidFill>
              </a:rPr>
              <a:t>Part 4D:</a:t>
            </a:r>
            <a:r>
              <a:rPr lang="en-US" dirty="0"/>
              <a:t>	Fire Hazards &amp; Emergency Action Plans</a:t>
            </a:r>
          </a:p>
        </p:txBody>
      </p:sp>
      <p:sp>
        <p:nvSpPr>
          <p:cNvPr id="5" name="Slide Number Placeholder 4"/>
          <p:cNvSpPr>
            <a:spLocks noGrp="1"/>
          </p:cNvSpPr>
          <p:nvPr>
            <p:ph type="sldNum" sz="quarter" idx="12"/>
          </p:nvPr>
        </p:nvSpPr>
        <p:spPr/>
        <p:txBody>
          <a:bodyPr/>
          <a:lstStyle/>
          <a:p>
            <a:fld id="{472942BE-61A7-4C4E-8590-BB78CF9F1941}" type="slidenum">
              <a:rPr lang="en-US" smtClean="0"/>
              <a:pPr/>
              <a:t>4</a:t>
            </a:fld>
            <a:endParaRPr lang="en-US"/>
          </a:p>
        </p:txBody>
      </p:sp>
      <p:sp>
        <p:nvSpPr>
          <p:cNvPr id="6" name="Footer Placeholder 3">
            <a:extLst>
              <a:ext uri="{FF2B5EF4-FFF2-40B4-BE49-F238E27FC236}">
                <a16:creationId xmlns:a16="http://schemas.microsoft.com/office/drawing/2014/main" id="{17414F55-20D9-4068-BA11-11E17CC568EA}"/>
              </a:ext>
            </a:extLst>
          </p:cNvPr>
          <p:cNvSpPr>
            <a:spLocks noGrp="1"/>
          </p:cNvSpPr>
          <p:nvPr>
            <p:ph type="ftr" sz="quarter" idx="11"/>
          </p:nvPr>
        </p:nvSpPr>
        <p:spPr>
          <a:xfrm>
            <a:off x="0" y="6402339"/>
            <a:ext cx="5760105" cy="365125"/>
          </a:xfrm>
        </p:spPr>
        <p:txBody>
          <a:bodyPr/>
          <a:lstStyle/>
          <a:p>
            <a:r>
              <a:rPr lang="en-US" dirty="0"/>
              <a:t>M4 Battery Safety</a:t>
            </a:r>
          </a:p>
        </p:txBody>
      </p:sp>
    </p:spTree>
    <p:extLst>
      <p:ext uri="{BB962C8B-B14F-4D97-AF65-F5344CB8AC3E}">
        <p14:creationId xmlns:p14="http://schemas.microsoft.com/office/powerpoint/2010/main" val="525201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24817-D66F-451F-BBE5-AB0F4939AB55}"/>
              </a:ext>
            </a:extLst>
          </p:cNvPr>
          <p:cNvSpPr>
            <a:spLocks noGrp="1"/>
          </p:cNvSpPr>
          <p:nvPr>
            <p:ph type="title"/>
          </p:nvPr>
        </p:nvSpPr>
        <p:spPr/>
        <p:txBody>
          <a:bodyPr/>
          <a:lstStyle/>
          <a:p>
            <a:r>
              <a:rPr lang="en-US" dirty="0"/>
              <a:t>OSHA 1926.441 Requirements - Batteries</a:t>
            </a:r>
          </a:p>
        </p:txBody>
      </p:sp>
      <p:sp>
        <p:nvSpPr>
          <p:cNvPr id="3" name="Content Placeholder 2">
            <a:extLst>
              <a:ext uri="{FF2B5EF4-FFF2-40B4-BE49-F238E27FC236}">
                <a16:creationId xmlns:a16="http://schemas.microsoft.com/office/drawing/2014/main" id="{D53427B0-C26F-40B5-9A3F-91B1D8E5E3C5}"/>
              </a:ext>
            </a:extLst>
          </p:cNvPr>
          <p:cNvSpPr>
            <a:spLocks noGrp="1"/>
          </p:cNvSpPr>
          <p:nvPr>
            <p:ph idx="1"/>
          </p:nvPr>
        </p:nvSpPr>
        <p:spPr>
          <a:xfrm>
            <a:off x="621030" y="2051000"/>
            <a:ext cx="7886700" cy="4351338"/>
          </a:xfrm>
        </p:spPr>
        <p:txBody>
          <a:bodyPr>
            <a:normAutofit fontScale="92500" lnSpcReduction="20000"/>
          </a:bodyPr>
          <a:lstStyle/>
          <a:p>
            <a:r>
              <a:rPr lang="en-US" b="1" dirty="0"/>
              <a:t>1926.441(a)(1) </a:t>
            </a:r>
            <a:r>
              <a:rPr lang="en-US" dirty="0"/>
              <a:t>Batteries of the unsealed type shall be located in enclosures with outside vents or in well ventilated rooms and shall be arranged so as to prevent the escape of fumes, gases, or electrolyte spray into other areas.</a:t>
            </a:r>
          </a:p>
          <a:p>
            <a:r>
              <a:rPr lang="en-US" b="1" dirty="0"/>
              <a:t>1926.441(a)(2) </a:t>
            </a:r>
            <a:r>
              <a:rPr lang="en-US" dirty="0"/>
              <a:t>Ventilation shall be provided to ensure diffusion of the gases from the battery and to prevent the accumulation of an explosive mixture.</a:t>
            </a:r>
          </a:p>
          <a:p>
            <a:r>
              <a:rPr lang="en-US" b="1" dirty="0"/>
              <a:t>1926.441(a)(3) </a:t>
            </a:r>
            <a:r>
              <a:rPr lang="en-US" dirty="0"/>
              <a:t>Racks and trays shall be substantial and shall be treated to make them resistant to the electrolyte.</a:t>
            </a:r>
          </a:p>
          <a:p>
            <a:r>
              <a:rPr lang="en-US" b="1" dirty="0"/>
              <a:t>1926.441(a)(4) </a:t>
            </a:r>
            <a:r>
              <a:rPr lang="en-US" dirty="0"/>
              <a:t>Floors shall be of acid resistant construction unless protected from acid accumulations.</a:t>
            </a:r>
          </a:p>
          <a:p>
            <a:endParaRPr lang="en-US" dirty="0"/>
          </a:p>
        </p:txBody>
      </p:sp>
      <p:sp>
        <p:nvSpPr>
          <p:cNvPr id="5" name="Slide Number Placeholder 4">
            <a:extLst>
              <a:ext uri="{FF2B5EF4-FFF2-40B4-BE49-F238E27FC236}">
                <a16:creationId xmlns:a16="http://schemas.microsoft.com/office/drawing/2014/main" id="{27A6D0E2-7E3D-4349-BF5E-99520B8AF439}"/>
              </a:ext>
            </a:extLst>
          </p:cNvPr>
          <p:cNvSpPr>
            <a:spLocks noGrp="1"/>
          </p:cNvSpPr>
          <p:nvPr>
            <p:ph type="sldNum" sz="quarter" idx="12"/>
          </p:nvPr>
        </p:nvSpPr>
        <p:spPr/>
        <p:txBody>
          <a:bodyPr/>
          <a:lstStyle/>
          <a:p>
            <a:fld id="{472942BE-61A7-4C4E-8590-BB78CF9F1941}" type="slidenum">
              <a:rPr lang="en-US" smtClean="0"/>
              <a:pPr/>
              <a:t>40</a:t>
            </a:fld>
            <a:endParaRPr lang="en-US"/>
          </a:p>
        </p:txBody>
      </p:sp>
      <p:sp>
        <p:nvSpPr>
          <p:cNvPr id="6" name="TextBox 5">
            <a:extLst>
              <a:ext uri="{FF2B5EF4-FFF2-40B4-BE49-F238E27FC236}">
                <a16:creationId xmlns:a16="http://schemas.microsoft.com/office/drawing/2014/main" id="{08EA018D-FE35-4ECA-983C-712DCB966121}"/>
              </a:ext>
            </a:extLst>
          </p:cNvPr>
          <p:cNvSpPr txBox="1"/>
          <p:nvPr/>
        </p:nvSpPr>
        <p:spPr>
          <a:xfrm>
            <a:off x="944388" y="1328675"/>
            <a:ext cx="6999514" cy="523220"/>
          </a:xfrm>
          <a:prstGeom prst="rect">
            <a:avLst/>
          </a:prstGeom>
          <a:noFill/>
        </p:spPr>
        <p:txBody>
          <a:bodyPr wrap="square" rtlCol="0">
            <a:spAutoFit/>
          </a:bodyPr>
          <a:lstStyle/>
          <a:p>
            <a:pPr algn="ctr"/>
            <a:r>
              <a:rPr lang="en-US" sz="2800" i="1" dirty="0">
                <a:solidFill>
                  <a:srgbClr val="FF0000"/>
                </a:solidFill>
                <a:latin typeface="Arial Black" panose="020B0A04020102020204" pitchFamily="34" charset="0"/>
              </a:rPr>
              <a:t>Engineering Controls First!</a:t>
            </a:r>
          </a:p>
        </p:txBody>
      </p:sp>
      <p:sp>
        <p:nvSpPr>
          <p:cNvPr id="7" name="Footer Placeholder 3">
            <a:extLst>
              <a:ext uri="{FF2B5EF4-FFF2-40B4-BE49-F238E27FC236}">
                <a16:creationId xmlns:a16="http://schemas.microsoft.com/office/drawing/2014/main" id="{51FBEF6B-1471-4E7D-BCA5-A56C0B88E7EF}"/>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4048936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D6E1C-324A-471E-83DF-AE3AEB2477A1}"/>
              </a:ext>
            </a:extLst>
          </p:cNvPr>
          <p:cNvSpPr>
            <a:spLocks noGrp="1"/>
          </p:cNvSpPr>
          <p:nvPr>
            <p:ph type="title"/>
          </p:nvPr>
        </p:nvSpPr>
        <p:spPr/>
        <p:txBody>
          <a:bodyPr/>
          <a:lstStyle/>
          <a:p>
            <a:r>
              <a:rPr lang="en-US" dirty="0"/>
              <a:t>Administrative Controls – “Job Planning”</a:t>
            </a:r>
          </a:p>
        </p:txBody>
      </p:sp>
      <p:sp>
        <p:nvSpPr>
          <p:cNvPr id="5" name="Slide Number Placeholder 4">
            <a:extLst>
              <a:ext uri="{FF2B5EF4-FFF2-40B4-BE49-F238E27FC236}">
                <a16:creationId xmlns:a16="http://schemas.microsoft.com/office/drawing/2014/main" id="{22A09F80-EC61-4C63-8953-C7D465579DFD}"/>
              </a:ext>
            </a:extLst>
          </p:cNvPr>
          <p:cNvSpPr>
            <a:spLocks noGrp="1"/>
          </p:cNvSpPr>
          <p:nvPr>
            <p:ph type="sldNum" sz="quarter" idx="12"/>
          </p:nvPr>
        </p:nvSpPr>
        <p:spPr/>
        <p:txBody>
          <a:bodyPr/>
          <a:lstStyle/>
          <a:p>
            <a:fld id="{472942BE-61A7-4C4E-8590-BB78CF9F1941}" type="slidenum">
              <a:rPr lang="en-US" smtClean="0"/>
              <a:pPr/>
              <a:t>41</a:t>
            </a:fld>
            <a:endParaRPr lang="en-US"/>
          </a:p>
        </p:txBody>
      </p:sp>
      <p:sp>
        <p:nvSpPr>
          <p:cNvPr id="8" name="Content Placeholder 7">
            <a:extLst>
              <a:ext uri="{FF2B5EF4-FFF2-40B4-BE49-F238E27FC236}">
                <a16:creationId xmlns:a16="http://schemas.microsoft.com/office/drawing/2014/main" id="{EE1F60A9-74F4-468F-B456-3EA1C3DC8E58}"/>
              </a:ext>
            </a:extLst>
          </p:cNvPr>
          <p:cNvSpPr>
            <a:spLocks noGrp="1"/>
          </p:cNvSpPr>
          <p:nvPr>
            <p:ph idx="1"/>
          </p:nvPr>
        </p:nvSpPr>
        <p:spPr/>
        <p:txBody>
          <a:bodyPr>
            <a:normAutofit fontScale="92500" lnSpcReduction="20000"/>
          </a:bodyPr>
          <a:lstStyle/>
          <a:p>
            <a:pPr>
              <a:buFont typeface="Wingdings" panose="05000000000000000000" pitchFamily="2" charset="2"/>
              <a:buChar char="q"/>
            </a:pPr>
            <a:r>
              <a:rPr lang="en-US" dirty="0"/>
              <a:t> Job briefing?</a:t>
            </a:r>
          </a:p>
          <a:p>
            <a:pPr>
              <a:buFont typeface="Wingdings" panose="05000000000000000000" pitchFamily="2" charset="2"/>
              <a:buChar char="q"/>
            </a:pPr>
            <a:r>
              <a:rPr lang="en-US" dirty="0"/>
              <a:t> Evacuate floors below?</a:t>
            </a:r>
          </a:p>
          <a:p>
            <a:pPr>
              <a:buFont typeface="Wingdings" panose="05000000000000000000" pitchFamily="2" charset="2"/>
              <a:buChar char="q"/>
            </a:pPr>
            <a:r>
              <a:rPr lang="en-US" dirty="0"/>
              <a:t> Evacuate spill area?</a:t>
            </a:r>
          </a:p>
          <a:p>
            <a:pPr>
              <a:buFont typeface="Wingdings" panose="05000000000000000000" pitchFamily="2" charset="2"/>
              <a:buChar char="q"/>
            </a:pPr>
            <a:r>
              <a:rPr lang="en-US" dirty="0"/>
              <a:t> Isolate/secure area?</a:t>
            </a:r>
          </a:p>
          <a:p>
            <a:pPr lvl="1">
              <a:buFont typeface="Wingdings" panose="05000000000000000000" pitchFamily="2" charset="2"/>
              <a:buChar char="q"/>
            </a:pPr>
            <a:r>
              <a:rPr lang="en-US" dirty="0"/>
              <a:t>Signs</a:t>
            </a:r>
          </a:p>
          <a:p>
            <a:pPr lvl="1">
              <a:buFont typeface="Wingdings" panose="05000000000000000000" pitchFamily="2" charset="2"/>
              <a:buChar char="q"/>
            </a:pPr>
            <a:r>
              <a:rPr lang="en-US" dirty="0"/>
              <a:t>Barricades</a:t>
            </a:r>
          </a:p>
          <a:p>
            <a:pPr>
              <a:buFont typeface="Wingdings" panose="05000000000000000000" pitchFamily="2" charset="2"/>
              <a:buChar char="q"/>
            </a:pPr>
            <a:r>
              <a:rPr lang="en-US" dirty="0"/>
              <a:t> What personnel needed?</a:t>
            </a:r>
          </a:p>
          <a:p>
            <a:pPr>
              <a:buFont typeface="Wingdings" panose="05000000000000000000" pitchFamily="2" charset="2"/>
              <a:buChar char="q"/>
            </a:pPr>
            <a:r>
              <a:rPr lang="en-US" dirty="0"/>
              <a:t> What personnel permitted?</a:t>
            </a:r>
          </a:p>
          <a:p>
            <a:pPr>
              <a:buFont typeface="Wingdings" panose="05000000000000000000" pitchFamily="2" charset="2"/>
              <a:buChar char="q"/>
            </a:pPr>
            <a:r>
              <a:rPr lang="en-US" dirty="0"/>
              <a:t> Locate and test eyewash station?</a:t>
            </a:r>
          </a:p>
          <a:p>
            <a:pPr>
              <a:buFont typeface="Wingdings" panose="05000000000000000000" pitchFamily="2" charset="2"/>
              <a:buChar char="q"/>
            </a:pPr>
            <a:r>
              <a:rPr lang="en-US" dirty="0"/>
              <a:t> Can hazard be reduced by scheduling?</a:t>
            </a:r>
          </a:p>
          <a:p>
            <a:pPr>
              <a:buFont typeface="Wingdings" panose="05000000000000000000" pitchFamily="2" charset="2"/>
              <a:buChar char="q"/>
            </a:pPr>
            <a:r>
              <a:rPr lang="en-US" dirty="0"/>
              <a:t> Fire/Rescue/</a:t>
            </a:r>
            <a:r>
              <a:rPr lang="en-US" dirty="0" err="1"/>
              <a:t>HazMat</a:t>
            </a:r>
            <a:r>
              <a:rPr lang="en-US" dirty="0"/>
              <a:t> crew standby?</a:t>
            </a:r>
          </a:p>
          <a:p>
            <a:endParaRPr lang="en-US" dirty="0"/>
          </a:p>
        </p:txBody>
      </p:sp>
      <p:sp>
        <p:nvSpPr>
          <p:cNvPr id="10" name="Rectangle 9">
            <a:extLst>
              <a:ext uri="{FF2B5EF4-FFF2-40B4-BE49-F238E27FC236}">
                <a16:creationId xmlns:a16="http://schemas.microsoft.com/office/drawing/2014/main" id="{C88F1F4F-7A29-4E0A-B4E5-04D73F10C184}"/>
              </a:ext>
            </a:extLst>
          </p:cNvPr>
          <p:cNvSpPr/>
          <p:nvPr/>
        </p:nvSpPr>
        <p:spPr>
          <a:xfrm>
            <a:off x="762001" y="1121659"/>
            <a:ext cx="6836228" cy="523220"/>
          </a:xfrm>
          <a:prstGeom prst="rect">
            <a:avLst/>
          </a:prstGeom>
        </p:spPr>
        <p:txBody>
          <a:bodyPr wrap="square">
            <a:spAutoFit/>
          </a:bodyPr>
          <a:lstStyle/>
          <a:p>
            <a:pPr lvl="0" algn="ctr"/>
            <a:r>
              <a:rPr lang="en-US" sz="2800" i="1" dirty="0">
                <a:solidFill>
                  <a:srgbClr val="FF0000"/>
                </a:solidFill>
                <a:latin typeface="Arial Black" panose="020B0A04020102020204" pitchFamily="34" charset="0"/>
              </a:rPr>
              <a:t>Administrative Controls Second!</a:t>
            </a:r>
          </a:p>
        </p:txBody>
      </p:sp>
      <p:sp>
        <p:nvSpPr>
          <p:cNvPr id="7" name="Footer Placeholder 3">
            <a:extLst>
              <a:ext uri="{FF2B5EF4-FFF2-40B4-BE49-F238E27FC236}">
                <a16:creationId xmlns:a16="http://schemas.microsoft.com/office/drawing/2014/main" id="{EBC39B09-55D6-409B-9207-CD1363062530}"/>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1548985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24817-D66F-451F-BBE5-AB0F4939AB55}"/>
              </a:ext>
            </a:extLst>
          </p:cNvPr>
          <p:cNvSpPr>
            <a:spLocks noGrp="1"/>
          </p:cNvSpPr>
          <p:nvPr>
            <p:ph type="title"/>
          </p:nvPr>
        </p:nvSpPr>
        <p:spPr/>
        <p:txBody>
          <a:bodyPr/>
          <a:lstStyle/>
          <a:p>
            <a:r>
              <a:rPr lang="en-US" dirty="0"/>
              <a:t>OSHA 1926.441 Requirements - PPE</a:t>
            </a:r>
          </a:p>
        </p:txBody>
      </p:sp>
      <p:sp>
        <p:nvSpPr>
          <p:cNvPr id="3" name="Content Placeholder 2">
            <a:extLst>
              <a:ext uri="{FF2B5EF4-FFF2-40B4-BE49-F238E27FC236}">
                <a16:creationId xmlns:a16="http://schemas.microsoft.com/office/drawing/2014/main" id="{D53427B0-C26F-40B5-9A3F-91B1D8E5E3C5}"/>
              </a:ext>
            </a:extLst>
          </p:cNvPr>
          <p:cNvSpPr>
            <a:spLocks noGrp="1"/>
          </p:cNvSpPr>
          <p:nvPr>
            <p:ph idx="1"/>
          </p:nvPr>
        </p:nvSpPr>
        <p:spPr>
          <a:xfrm>
            <a:off x="621030" y="1824857"/>
            <a:ext cx="7886700" cy="4351338"/>
          </a:xfrm>
        </p:spPr>
        <p:txBody>
          <a:bodyPr>
            <a:normAutofit/>
          </a:bodyPr>
          <a:lstStyle/>
          <a:p>
            <a:r>
              <a:rPr lang="en-US" b="1" dirty="0"/>
              <a:t>1926.441(a)(5) </a:t>
            </a:r>
            <a:r>
              <a:rPr lang="en-US" dirty="0"/>
              <a:t>Face shields, aprons, and rubber gloves shall be provided for workers handling acids or batteries.</a:t>
            </a:r>
          </a:p>
          <a:p>
            <a:r>
              <a:rPr lang="en-US" b="1" dirty="0"/>
              <a:t>1926.441(a)(6) </a:t>
            </a:r>
            <a:r>
              <a:rPr lang="en-US" dirty="0"/>
              <a:t>Facilities for quick drenching of the eyes and body shall be provided </a:t>
            </a:r>
            <a:r>
              <a:rPr lang="en-US" b="1" i="1" dirty="0"/>
              <a:t>within 25 feet </a:t>
            </a:r>
            <a:r>
              <a:rPr lang="en-US" dirty="0"/>
              <a:t>(7.62 m) of battery handling areas.</a:t>
            </a:r>
          </a:p>
          <a:p>
            <a:r>
              <a:rPr lang="en-US" b="1" dirty="0"/>
              <a:t>1926.441(a)(7) </a:t>
            </a:r>
            <a:r>
              <a:rPr lang="en-US" dirty="0"/>
              <a:t>Facilities shall be provided for flushing and neutralizing spilled electrolyte and for fire protection.</a:t>
            </a:r>
          </a:p>
          <a:p>
            <a:endParaRPr lang="en-US" dirty="0"/>
          </a:p>
        </p:txBody>
      </p:sp>
      <p:sp>
        <p:nvSpPr>
          <p:cNvPr id="5" name="Slide Number Placeholder 4">
            <a:extLst>
              <a:ext uri="{FF2B5EF4-FFF2-40B4-BE49-F238E27FC236}">
                <a16:creationId xmlns:a16="http://schemas.microsoft.com/office/drawing/2014/main" id="{27A6D0E2-7E3D-4349-BF5E-99520B8AF439}"/>
              </a:ext>
            </a:extLst>
          </p:cNvPr>
          <p:cNvSpPr>
            <a:spLocks noGrp="1"/>
          </p:cNvSpPr>
          <p:nvPr>
            <p:ph type="sldNum" sz="quarter" idx="12"/>
          </p:nvPr>
        </p:nvSpPr>
        <p:spPr/>
        <p:txBody>
          <a:bodyPr/>
          <a:lstStyle/>
          <a:p>
            <a:fld id="{472942BE-61A7-4C4E-8590-BB78CF9F1941}" type="slidenum">
              <a:rPr lang="en-US" smtClean="0"/>
              <a:pPr/>
              <a:t>42</a:t>
            </a:fld>
            <a:endParaRPr lang="en-US"/>
          </a:p>
        </p:txBody>
      </p:sp>
      <p:sp>
        <p:nvSpPr>
          <p:cNvPr id="7" name="Rectangle 6">
            <a:extLst>
              <a:ext uri="{FF2B5EF4-FFF2-40B4-BE49-F238E27FC236}">
                <a16:creationId xmlns:a16="http://schemas.microsoft.com/office/drawing/2014/main" id="{4D2BA565-81E7-4241-8A03-DD01C23B95BF}"/>
              </a:ext>
            </a:extLst>
          </p:cNvPr>
          <p:cNvSpPr/>
          <p:nvPr/>
        </p:nvSpPr>
        <p:spPr>
          <a:xfrm>
            <a:off x="1477122" y="1197074"/>
            <a:ext cx="5856515" cy="523220"/>
          </a:xfrm>
          <a:prstGeom prst="rect">
            <a:avLst/>
          </a:prstGeom>
        </p:spPr>
        <p:txBody>
          <a:bodyPr wrap="square">
            <a:spAutoFit/>
          </a:bodyPr>
          <a:lstStyle/>
          <a:p>
            <a:pPr lvl="0" algn="ctr"/>
            <a:r>
              <a:rPr lang="en-US" sz="2800" i="1" dirty="0">
                <a:solidFill>
                  <a:srgbClr val="FF0000"/>
                </a:solidFill>
                <a:latin typeface="Arial Black" panose="020B0A04020102020204" pitchFamily="34" charset="0"/>
              </a:rPr>
              <a:t>PPE Selection Last!</a:t>
            </a:r>
          </a:p>
        </p:txBody>
      </p:sp>
      <p:sp>
        <p:nvSpPr>
          <p:cNvPr id="8" name="Footer Placeholder 3">
            <a:extLst>
              <a:ext uri="{FF2B5EF4-FFF2-40B4-BE49-F238E27FC236}">
                <a16:creationId xmlns:a16="http://schemas.microsoft.com/office/drawing/2014/main" id="{E538F8F5-3503-44AF-8A55-0C9D3A24DEAE}"/>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12398002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24817-D66F-451F-BBE5-AB0F4939AB55}"/>
              </a:ext>
            </a:extLst>
          </p:cNvPr>
          <p:cNvSpPr>
            <a:spLocks noGrp="1"/>
          </p:cNvSpPr>
          <p:nvPr>
            <p:ph type="title"/>
          </p:nvPr>
        </p:nvSpPr>
        <p:spPr/>
        <p:txBody>
          <a:bodyPr/>
          <a:lstStyle/>
          <a:p>
            <a:r>
              <a:rPr lang="en-US" dirty="0"/>
              <a:t>OSHA 1926.441 Requirements - Charging</a:t>
            </a:r>
          </a:p>
        </p:txBody>
      </p:sp>
      <p:sp>
        <p:nvSpPr>
          <p:cNvPr id="3" name="Content Placeholder 2">
            <a:extLst>
              <a:ext uri="{FF2B5EF4-FFF2-40B4-BE49-F238E27FC236}">
                <a16:creationId xmlns:a16="http://schemas.microsoft.com/office/drawing/2014/main" id="{D53427B0-C26F-40B5-9A3F-91B1D8E5E3C5}"/>
              </a:ext>
            </a:extLst>
          </p:cNvPr>
          <p:cNvSpPr>
            <a:spLocks noGrp="1"/>
          </p:cNvSpPr>
          <p:nvPr>
            <p:ph idx="1"/>
          </p:nvPr>
        </p:nvSpPr>
        <p:spPr>
          <a:xfrm>
            <a:off x="621030" y="1824857"/>
            <a:ext cx="7886700" cy="4351338"/>
          </a:xfrm>
        </p:spPr>
        <p:txBody>
          <a:bodyPr>
            <a:normAutofit/>
          </a:bodyPr>
          <a:lstStyle/>
          <a:p>
            <a:r>
              <a:rPr lang="en-US" b="1" dirty="0"/>
              <a:t>1926.441(b) </a:t>
            </a:r>
            <a:r>
              <a:rPr lang="en-US" dirty="0"/>
              <a:t>Charging -</a:t>
            </a:r>
          </a:p>
          <a:p>
            <a:r>
              <a:rPr lang="en-US" b="1" dirty="0"/>
              <a:t>1926.441(b)(1) </a:t>
            </a:r>
            <a:r>
              <a:rPr lang="en-US" dirty="0"/>
              <a:t>Battery charging installations shall be located in areas designated for that purpose.</a:t>
            </a:r>
          </a:p>
          <a:p>
            <a:r>
              <a:rPr lang="en-US" b="1" dirty="0"/>
              <a:t>1926.441(b)(2) </a:t>
            </a:r>
            <a:r>
              <a:rPr lang="en-US" dirty="0"/>
              <a:t>Charging apparatus shall be protected from damage by trucks.</a:t>
            </a:r>
          </a:p>
          <a:p>
            <a:r>
              <a:rPr lang="en-US" b="1" dirty="0"/>
              <a:t>1926.441(b)(3) </a:t>
            </a:r>
            <a:r>
              <a:rPr lang="en-US" dirty="0"/>
              <a:t>When batteries are being charged, the vent caps shall be kept in place to avoid electrolyte spray. Vent caps shall be maintained in functioning condition.</a:t>
            </a:r>
          </a:p>
          <a:p>
            <a:endParaRPr lang="en-US" dirty="0"/>
          </a:p>
        </p:txBody>
      </p:sp>
      <p:sp>
        <p:nvSpPr>
          <p:cNvPr id="5" name="Slide Number Placeholder 4">
            <a:extLst>
              <a:ext uri="{FF2B5EF4-FFF2-40B4-BE49-F238E27FC236}">
                <a16:creationId xmlns:a16="http://schemas.microsoft.com/office/drawing/2014/main" id="{27A6D0E2-7E3D-4349-BF5E-99520B8AF439}"/>
              </a:ext>
            </a:extLst>
          </p:cNvPr>
          <p:cNvSpPr>
            <a:spLocks noGrp="1"/>
          </p:cNvSpPr>
          <p:nvPr>
            <p:ph type="sldNum" sz="quarter" idx="12"/>
          </p:nvPr>
        </p:nvSpPr>
        <p:spPr/>
        <p:txBody>
          <a:bodyPr/>
          <a:lstStyle/>
          <a:p>
            <a:fld id="{472942BE-61A7-4C4E-8590-BB78CF9F1941}" type="slidenum">
              <a:rPr lang="en-US" smtClean="0"/>
              <a:pPr/>
              <a:t>43</a:t>
            </a:fld>
            <a:endParaRPr lang="en-US"/>
          </a:p>
        </p:txBody>
      </p:sp>
      <p:sp>
        <p:nvSpPr>
          <p:cNvPr id="6" name="Footer Placeholder 3">
            <a:extLst>
              <a:ext uri="{FF2B5EF4-FFF2-40B4-BE49-F238E27FC236}">
                <a16:creationId xmlns:a16="http://schemas.microsoft.com/office/drawing/2014/main" id="{F0D31407-1349-49A9-A3D6-2B76C606295D}"/>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28026846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24817-D66F-451F-BBE5-AB0F4939AB55}"/>
              </a:ext>
            </a:extLst>
          </p:cNvPr>
          <p:cNvSpPr>
            <a:spLocks noGrp="1"/>
          </p:cNvSpPr>
          <p:nvPr>
            <p:ph type="title"/>
          </p:nvPr>
        </p:nvSpPr>
        <p:spPr/>
        <p:txBody>
          <a:bodyPr/>
          <a:lstStyle/>
          <a:p>
            <a:r>
              <a:rPr lang="en-US" dirty="0"/>
              <a:t>OSHA Requirements – Head</a:t>
            </a:r>
          </a:p>
        </p:txBody>
      </p:sp>
      <p:sp>
        <p:nvSpPr>
          <p:cNvPr id="3" name="Content Placeholder 2">
            <a:extLst>
              <a:ext uri="{FF2B5EF4-FFF2-40B4-BE49-F238E27FC236}">
                <a16:creationId xmlns:a16="http://schemas.microsoft.com/office/drawing/2014/main" id="{D53427B0-C26F-40B5-9A3F-91B1D8E5E3C5}"/>
              </a:ext>
            </a:extLst>
          </p:cNvPr>
          <p:cNvSpPr>
            <a:spLocks noGrp="1"/>
          </p:cNvSpPr>
          <p:nvPr>
            <p:ph idx="1"/>
          </p:nvPr>
        </p:nvSpPr>
        <p:spPr>
          <a:xfrm>
            <a:off x="621030" y="1824857"/>
            <a:ext cx="7886700" cy="4351338"/>
          </a:xfrm>
        </p:spPr>
        <p:txBody>
          <a:bodyPr>
            <a:normAutofit/>
          </a:bodyPr>
          <a:lstStyle/>
          <a:p>
            <a:r>
              <a:rPr lang="en-US" dirty="0"/>
              <a:t>1926.100(a) Employees working in areas where there is a possible danger of head injury from impact, or from falling or flying objects, or from electrical shock and burns, shall be protected by protective helmets.</a:t>
            </a:r>
          </a:p>
        </p:txBody>
      </p:sp>
      <p:sp>
        <p:nvSpPr>
          <p:cNvPr id="5" name="Slide Number Placeholder 4">
            <a:extLst>
              <a:ext uri="{FF2B5EF4-FFF2-40B4-BE49-F238E27FC236}">
                <a16:creationId xmlns:a16="http://schemas.microsoft.com/office/drawing/2014/main" id="{27A6D0E2-7E3D-4349-BF5E-99520B8AF439}"/>
              </a:ext>
            </a:extLst>
          </p:cNvPr>
          <p:cNvSpPr>
            <a:spLocks noGrp="1"/>
          </p:cNvSpPr>
          <p:nvPr>
            <p:ph type="sldNum" sz="quarter" idx="12"/>
          </p:nvPr>
        </p:nvSpPr>
        <p:spPr/>
        <p:txBody>
          <a:bodyPr/>
          <a:lstStyle/>
          <a:p>
            <a:fld id="{472942BE-61A7-4C4E-8590-BB78CF9F1941}" type="slidenum">
              <a:rPr lang="en-US" smtClean="0"/>
              <a:pPr/>
              <a:t>44</a:t>
            </a:fld>
            <a:endParaRPr lang="en-US"/>
          </a:p>
        </p:txBody>
      </p:sp>
      <p:sp>
        <p:nvSpPr>
          <p:cNvPr id="6" name="Footer Placeholder 3">
            <a:extLst>
              <a:ext uri="{FF2B5EF4-FFF2-40B4-BE49-F238E27FC236}">
                <a16:creationId xmlns:a16="http://schemas.microsoft.com/office/drawing/2014/main" id="{93F7C06B-A85D-4524-A6B7-741685B224B0}"/>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35977517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24817-D66F-451F-BBE5-AB0F4939AB55}"/>
              </a:ext>
            </a:extLst>
          </p:cNvPr>
          <p:cNvSpPr>
            <a:spLocks noGrp="1"/>
          </p:cNvSpPr>
          <p:nvPr>
            <p:ph type="title"/>
          </p:nvPr>
        </p:nvSpPr>
        <p:spPr/>
        <p:txBody>
          <a:bodyPr/>
          <a:lstStyle/>
          <a:p>
            <a:r>
              <a:rPr lang="en-US" dirty="0"/>
              <a:t>OSHA Requirements – Eye and Face</a:t>
            </a:r>
          </a:p>
        </p:txBody>
      </p:sp>
      <p:sp>
        <p:nvSpPr>
          <p:cNvPr id="3" name="Content Placeholder 2">
            <a:extLst>
              <a:ext uri="{FF2B5EF4-FFF2-40B4-BE49-F238E27FC236}">
                <a16:creationId xmlns:a16="http://schemas.microsoft.com/office/drawing/2014/main" id="{D53427B0-C26F-40B5-9A3F-91B1D8E5E3C5}"/>
              </a:ext>
            </a:extLst>
          </p:cNvPr>
          <p:cNvSpPr>
            <a:spLocks noGrp="1"/>
          </p:cNvSpPr>
          <p:nvPr>
            <p:ph idx="1"/>
          </p:nvPr>
        </p:nvSpPr>
        <p:spPr>
          <a:xfrm>
            <a:off x="621030" y="1824857"/>
            <a:ext cx="7886700" cy="4351338"/>
          </a:xfrm>
        </p:spPr>
        <p:txBody>
          <a:bodyPr>
            <a:normAutofit/>
          </a:bodyPr>
          <a:lstStyle/>
          <a:p>
            <a:r>
              <a:rPr lang="en-US" dirty="0"/>
              <a:t>1926.102(a)(1) The employer shall ensure that each affected employee uses appropriate eye or face protection when exposed to eye or face hazards from flying particles, molten metal, liquid chemicals, acids or caustic liquids, chemical gases or vapors, or potentially injurious light radiation.</a:t>
            </a:r>
          </a:p>
          <a:p>
            <a:pPr lvl="1"/>
            <a:endParaRPr lang="en-US" dirty="0"/>
          </a:p>
          <a:p>
            <a:pPr lvl="1"/>
            <a:r>
              <a:rPr lang="en-US" dirty="0"/>
              <a:t>NOTE: BOTH EYE AND FACE PROTECTION WILL BE NEEDED WHEN SERVICING WET LEAD ACID BATTERIES OR WHEN ENCOUNTERING LEAKING ELECTROLYTE</a:t>
            </a:r>
          </a:p>
        </p:txBody>
      </p:sp>
      <p:sp>
        <p:nvSpPr>
          <p:cNvPr id="5" name="Slide Number Placeholder 4">
            <a:extLst>
              <a:ext uri="{FF2B5EF4-FFF2-40B4-BE49-F238E27FC236}">
                <a16:creationId xmlns:a16="http://schemas.microsoft.com/office/drawing/2014/main" id="{27A6D0E2-7E3D-4349-BF5E-99520B8AF439}"/>
              </a:ext>
            </a:extLst>
          </p:cNvPr>
          <p:cNvSpPr>
            <a:spLocks noGrp="1"/>
          </p:cNvSpPr>
          <p:nvPr>
            <p:ph type="sldNum" sz="quarter" idx="12"/>
          </p:nvPr>
        </p:nvSpPr>
        <p:spPr/>
        <p:txBody>
          <a:bodyPr/>
          <a:lstStyle/>
          <a:p>
            <a:fld id="{472942BE-61A7-4C4E-8590-BB78CF9F1941}" type="slidenum">
              <a:rPr lang="en-US" smtClean="0"/>
              <a:pPr/>
              <a:t>45</a:t>
            </a:fld>
            <a:endParaRPr lang="en-US"/>
          </a:p>
        </p:txBody>
      </p:sp>
      <p:sp>
        <p:nvSpPr>
          <p:cNvPr id="6" name="Footer Placeholder 3">
            <a:extLst>
              <a:ext uri="{FF2B5EF4-FFF2-40B4-BE49-F238E27FC236}">
                <a16:creationId xmlns:a16="http://schemas.microsoft.com/office/drawing/2014/main" id="{29BB513A-4E16-4E8B-8C16-FBABD7A7A26E}"/>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29273982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PPE: Face – Head - Eyes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Hard Hat – Required by OSHA 1926.100(a)</a:t>
            </a:r>
          </a:p>
          <a:p>
            <a:r>
              <a:rPr lang="en-US" dirty="0"/>
              <a:t>Safety Glasses – Required at all times on jobsite by OSHA 1926.102(a)(1) </a:t>
            </a:r>
          </a:p>
          <a:p>
            <a:r>
              <a:rPr lang="en-US" dirty="0"/>
              <a:t>Face Shield – Required by OSHA 1926.441(a)(5) when working with batteries or acids (electrolytes)</a:t>
            </a:r>
          </a:p>
          <a:p>
            <a:pPr lvl="1"/>
            <a:r>
              <a:rPr lang="en-US" dirty="0"/>
              <a:t>Moving, connecting, testing, charging</a:t>
            </a:r>
          </a:p>
          <a:p>
            <a:r>
              <a:rPr lang="en-US" dirty="0"/>
              <a:t>Chemical goggles – Required by OSHA 1926.102(a)(1) when working with electrolytes</a:t>
            </a:r>
          </a:p>
          <a:p>
            <a:pPr lvl="1"/>
            <a:r>
              <a:rPr lang="en-US" dirty="0"/>
              <a:t>Adding water or performing specific gravity testing</a:t>
            </a:r>
          </a:p>
        </p:txBody>
      </p:sp>
      <p:sp>
        <p:nvSpPr>
          <p:cNvPr id="5" name="Slide Number Placeholder 4"/>
          <p:cNvSpPr>
            <a:spLocks noGrp="1"/>
          </p:cNvSpPr>
          <p:nvPr>
            <p:ph type="sldNum" sz="quarter" idx="12"/>
          </p:nvPr>
        </p:nvSpPr>
        <p:spPr/>
        <p:txBody>
          <a:bodyPr/>
          <a:lstStyle/>
          <a:p>
            <a:fld id="{472942BE-61A7-4C4E-8590-BB78CF9F1941}" type="slidenum">
              <a:rPr lang="en-US" smtClean="0"/>
              <a:pPr/>
              <a:t>46</a:t>
            </a:fld>
            <a:endParaRPr lang="en-US"/>
          </a:p>
        </p:txBody>
      </p:sp>
      <p:sp>
        <p:nvSpPr>
          <p:cNvPr id="6" name="Footer Placeholder 3">
            <a:extLst>
              <a:ext uri="{FF2B5EF4-FFF2-40B4-BE49-F238E27FC236}">
                <a16:creationId xmlns:a16="http://schemas.microsoft.com/office/drawing/2014/main" id="{F3974283-E982-4D3F-8323-98CD7EFA1C2A}"/>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3743904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PPE: Face and eye protection</a:t>
            </a:r>
          </a:p>
        </p:txBody>
      </p:sp>
      <p:sp>
        <p:nvSpPr>
          <p:cNvPr id="3" name="Content Placeholder 2"/>
          <p:cNvSpPr>
            <a:spLocks noGrp="1"/>
          </p:cNvSpPr>
          <p:nvPr>
            <p:ph idx="1"/>
          </p:nvPr>
        </p:nvSpPr>
        <p:spPr>
          <a:xfrm>
            <a:off x="621030" y="1283368"/>
            <a:ext cx="4544528" cy="4892827"/>
          </a:xfrm>
        </p:spPr>
        <p:txBody>
          <a:bodyPr>
            <a:normAutofit/>
          </a:bodyPr>
          <a:lstStyle/>
          <a:p>
            <a:endParaRPr lang="en-US" dirty="0"/>
          </a:p>
          <a:p>
            <a:r>
              <a:rPr lang="en-US" dirty="0"/>
              <a:t>Mandatory use of face shields when handling hazardous waste from an electrolyte spill per IEEE </a:t>
            </a:r>
            <a:r>
              <a:rPr lang="en-US" dirty="0" err="1"/>
              <a:t>Std</a:t>
            </a:r>
            <a:r>
              <a:rPr lang="en-US" dirty="0"/>
              <a:t> 1578</a:t>
            </a:r>
          </a:p>
          <a:p>
            <a:pPr lvl="1"/>
            <a:r>
              <a:rPr lang="en-US" dirty="0"/>
              <a:t>OSHA does not specifically address the requirements of non-lead acid batteries</a:t>
            </a:r>
          </a:p>
          <a:p>
            <a:endParaRPr lang="en-US"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47</a:t>
            </a:fld>
            <a:endParaRPr lang="en-US"/>
          </a:p>
        </p:txBody>
      </p:sp>
      <p:pic>
        <p:nvPicPr>
          <p:cNvPr id="3074" name="Picture 2" descr="https://encrypted-tbn2.gstatic.com/shopping?q=tbn:ANd9GcTbI9PyEz4opr9YBcc-vHpF7k-CRta_jp8XDOTg43GKynePHfM&amp;usqp=C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974" y="2165620"/>
            <a:ext cx="2346993" cy="21176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41974" y="4396333"/>
            <a:ext cx="1949957" cy="369332"/>
          </a:xfrm>
          <a:prstGeom prst="rect">
            <a:avLst/>
          </a:prstGeom>
          <a:noFill/>
        </p:spPr>
        <p:txBody>
          <a:bodyPr wrap="none" rtlCol="0">
            <a:spAutoFit/>
          </a:bodyPr>
          <a:lstStyle/>
          <a:p>
            <a:r>
              <a:rPr lang="en-US" dirty="0"/>
              <a:t>Face Protection [1]</a:t>
            </a:r>
          </a:p>
        </p:txBody>
      </p:sp>
      <p:sp>
        <p:nvSpPr>
          <p:cNvPr id="8" name="Footer Placeholder 3">
            <a:extLst>
              <a:ext uri="{FF2B5EF4-FFF2-40B4-BE49-F238E27FC236}">
                <a16:creationId xmlns:a16="http://schemas.microsoft.com/office/drawing/2014/main" id="{0282207F-0348-48D7-8B01-3E157D928B1D}"/>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37663349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PPE: Gloves – Lead acid</a:t>
            </a:r>
          </a:p>
        </p:txBody>
      </p:sp>
      <p:sp>
        <p:nvSpPr>
          <p:cNvPr id="3" name="Content Placeholder 2"/>
          <p:cNvSpPr>
            <a:spLocks noGrp="1"/>
          </p:cNvSpPr>
          <p:nvPr>
            <p:ph idx="1"/>
          </p:nvPr>
        </p:nvSpPr>
        <p:spPr>
          <a:xfrm>
            <a:off x="332274" y="1247345"/>
            <a:ext cx="4977665" cy="4351338"/>
          </a:xfrm>
        </p:spPr>
        <p:txBody>
          <a:bodyPr/>
          <a:lstStyle/>
          <a:p>
            <a:endParaRPr lang="en-US" dirty="0"/>
          </a:p>
          <a:p>
            <a:r>
              <a:rPr lang="en-US" dirty="0"/>
              <a:t>Primary hazard – Sulfuric Acid</a:t>
            </a:r>
          </a:p>
          <a:p>
            <a:r>
              <a:rPr lang="en-US" dirty="0"/>
              <a:t>Many options available, but none that are voltage AND chemical rated.</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48</a:t>
            </a:fld>
            <a:endParaRPr lang="en-US"/>
          </a:p>
        </p:txBody>
      </p:sp>
      <p:pic>
        <p:nvPicPr>
          <p:cNvPr id="2050" name="Picture 2" descr="Image result for acid resistant glo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7278" y="1927835"/>
            <a:ext cx="2250741" cy="24587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46775" y="4460110"/>
            <a:ext cx="2400657" cy="369332"/>
          </a:xfrm>
          <a:prstGeom prst="rect">
            <a:avLst/>
          </a:prstGeom>
          <a:noFill/>
        </p:spPr>
        <p:txBody>
          <a:bodyPr wrap="none" rtlCol="0">
            <a:spAutoFit/>
          </a:bodyPr>
          <a:lstStyle/>
          <a:p>
            <a:r>
              <a:rPr lang="en-US" dirty="0"/>
              <a:t>Acid resistant gloves [1]</a:t>
            </a:r>
          </a:p>
        </p:txBody>
      </p:sp>
      <p:sp>
        <p:nvSpPr>
          <p:cNvPr id="7" name="AutoShape 4" descr="Image result for electrical insulating gloves"/>
          <p:cNvSpPr>
            <a:spLocks noChangeAspect="1" noChangeArrowheads="1"/>
          </p:cNvSpPr>
          <p:nvPr/>
        </p:nvSpPr>
        <p:spPr bwMode="auto">
          <a:xfrm>
            <a:off x="155575" y="-1257300"/>
            <a:ext cx="1714500" cy="2628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electrical insulating gloves"/>
          <p:cNvSpPr>
            <a:spLocks noChangeAspect="1" noChangeArrowheads="1"/>
          </p:cNvSpPr>
          <p:nvPr/>
        </p:nvSpPr>
        <p:spPr bwMode="auto">
          <a:xfrm>
            <a:off x="307975" y="-1104900"/>
            <a:ext cx="1714500" cy="2628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Image result for electrical insulating gloves"/>
          <p:cNvSpPr>
            <a:spLocks noChangeAspect="1" noChangeArrowheads="1"/>
          </p:cNvSpPr>
          <p:nvPr/>
        </p:nvSpPr>
        <p:spPr bwMode="auto">
          <a:xfrm>
            <a:off x="460375" y="-952500"/>
            <a:ext cx="1714500" cy="2628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ooter Placeholder 3">
            <a:extLst>
              <a:ext uri="{FF2B5EF4-FFF2-40B4-BE49-F238E27FC236}">
                <a16:creationId xmlns:a16="http://schemas.microsoft.com/office/drawing/2014/main" id="{64AD5684-6168-49CF-AB9E-CA2FC0514810}"/>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21031480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PPE: Gloves</a:t>
            </a:r>
          </a:p>
        </p:txBody>
      </p:sp>
      <p:sp>
        <p:nvSpPr>
          <p:cNvPr id="5" name="Slide Number Placeholder 4"/>
          <p:cNvSpPr>
            <a:spLocks noGrp="1"/>
          </p:cNvSpPr>
          <p:nvPr>
            <p:ph type="sldNum" sz="quarter" idx="12"/>
          </p:nvPr>
        </p:nvSpPr>
        <p:spPr/>
        <p:txBody>
          <a:bodyPr/>
          <a:lstStyle/>
          <a:p>
            <a:fld id="{472942BE-61A7-4C4E-8590-BB78CF9F1941}" type="slidenum">
              <a:rPr lang="en-US" smtClean="0"/>
              <a:pPr/>
              <a:t>49</a:t>
            </a:fld>
            <a:endParaRPr lang="en-US"/>
          </a:p>
        </p:txBody>
      </p:sp>
      <p:sp>
        <p:nvSpPr>
          <p:cNvPr id="7" name="AutoShape 4" descr="Image result for electrical insulating gloves"/>
          <p:cNvSpPr>
            <a:spLocks noChangeAspect="1" noChangeArrowheads="1"/>
          </p:cNvSpPr>
          <p:nvPr/>
        </p:nvSpPr>
        <p:spPr bwMode="auto">
          <a:xfrm>
            <a:off x="155575" y="-1257300"/>
            <a:ext cx="1714500" cy="2628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electrical insulating gloves"/>
          <p:cNvSpPr>
            <a:spLocks noChangeAspect="1" noChangeArrowheads="1"/>
          </p:cNvSpPr>
          <p:nvPr/>
        </p:nvSpPr>
        <p:spPr bwMode="auto">
          <a:xfrm>
            <a:off x="307975" y="-1104900"/>
            <a:ext cx="1714500" cy="2628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Image result for electrical insulating gloves"/>
          <p:cNvSpPr>
            <a:spLocks noChangeAspect="1" noChangeArrowheads="1"/>
          </p:cNvSpPr>
          <p:nvPr/>
        </p:nvSpPr>
        <p:spPr bwMode="auto">
          <a:xfrm>
            <a:off x="460375" y="-952500"/>
            <a:ext cx="1714500" cy="2628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5" name="Group 14">
            <a:extLst>
              <a:ext uri="{FF2B5EF4-FFF2-40B4-BE49-F238E27FC236}">
                <a16:creationId xmlns:a16="http://schemas.microsoft.com/office/drawing/2014/main" id="{8521C52A-9446-4494-B69B-0F2CD0A89C37}"/>
              </a:ext>
            </a:extLst>
          </p:cNvPr>
          <p:cNvGrpSpPr/>
          <p:nvPr/>
        </p:nvGrpSpPr>
        <p:grpSpPr>
          <a:xfrm>
            <a:off x="181671" y="1341730"/>
            <a:ext cx="8790931" cy="3230270"/>
            <a:chOff x="805543" y="1754137"/>
            <a:chExt cx="8167059" cy="2614768"/>
          </a:xfrm>
        </p:grpSpPr>
        <p:pic>
          <p:nvPicPr>
            <p:cNvPr id="13" name="Picture 12">
              <a:extLst>
                <a:ext uri="{FF2B5EF4-FFF2-40B4-BE49-F238E27FC236}">
                  <a16:creationId xmlns:a16="http://schemas.microsoft.com/office/drawing/2014/main" id="{5DF9734E-2ECC-4FD0-8EE5-0A0A39A3540D}"/>
                </a:ext>
              </a:extLst>
            </p:cNvPr>
            <p:cNvPicPr>
              <a:picLocks noChangeAspect="1"/>
            </p:cNvPicPr>
            <p:nvPr/>
          </p:nvPicPr>
          <p:blipFill>
            <a:blip r:embed="rId3"/>
            <a:stretch>
              <a:fillRect/>
            </a:stretch>
          </p:blipFill>
          <p:spPr>
            <a:xfrm>
              <a:off x="2332316" y="1754137"/>
              <a:ext cx="6640286" cy="2400919"/>
            </a:xfrm>
            <a:prstGeom prst="rect">
              <a:avLst/>
            </a:prstGeom>
          </p:spPr>
        </p:pic>
        <p:pic>
          <p:nvPicPr>
            <p:cNvPr id="14" name="Picture 13">
              <a:extLst>
                <a:ext uri="{FF2B5EF4-FFF2-40B4-BE49-F238E27FC236}">
                  <a16:creationId xmlns:a16="http://schemas.microsoft.com/office/drawing/2014/main" id="{8FE6B871-D443-4EBA-A587-5E2CC128DF23}"/>
                </a:ext>
              </a:extLst>
            </p:cNvPr>
            <p:cNvPicPr>
              <a:picLocks noChangeAspect="1"/>
            </p:cNvPicPr>
            <p:nvPr/>
          </p:nvPicPr>
          <p:blipFill>
            <a:blip r:embed="rId4"/>
            <a:stretch>
              <a:fillRect/>
            </a:stretch>
          </p:blipFill>
          <p:spPr>
            <a:xfrm>
              <a:off x="805543" y="4155056"/>
              <a:ext cx="8162758" cy="213849"/>
            </a:xfrm>
            <a:prstGeom prst="rect">
              <a:avLst/>
            </a:prstGeom>
          </p:spPr>
        </p:pic>
      </p:grpSp>
      <p:sp>
        <p:nvSpPr>
          <p:cNvPr id="11" name="Footer Placeholder 3">
            <a:extLst>
              <a:ext uri="{FF2B5EF4-FFF2-40B4-BE49-F238E27FC236}">
                <a16:creationId xmlns:a16="http://schemas.microsoft.com/office/drawing/2014/main" id="{355E6B63-A487-4A8B-BC29-0E6E9EB21DBA}"/>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2790491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538" y="814114"/>
            <a:ext cx="7886700" cy="696419"/>
          </a:xfrm>
        </p:spPr>
        <p:txBody>
          <a:bodyPr/>
          <a:lstStyle/>
          <a:p>
            <a:r>
              <a:rPr lang="en-US" dirty="0"/>
              <a:t>Organization</a:t>
            </a:r>
          </a:p>
        </p:txBody>
      </p:sp>
      <p:sp>
        <p:nvSpPr>
          <p:cNvPr id="3" name="Content Placeholder 2"/>
          <p:cNvSpPr>
            <a:spLocks noGrp="1"/>
          </p:cNvSpPr>
          <p:nvPr>
            <p:ph idx="1"/>
          </p:nvPr>
        </p:nvSpPr>
        <p:spPr>
          <a:xfrm>
            <a:off x="532538" y="2051000"/>
            <a:ext cx="8351689" cy="4351338"/>
          </a:xfrm>
        </p:spPr>
        <p:txBody>
          <a:bodyPr>
            <a:normAutofit/>
          </a:bodyPr>
          <a:lstStyle/>
          <a:p>
            <a:pPr marL="0" indent="0">
              <a:buNone/>
            </a:pPr>
            <a:r>
              <a:rPr lang="en-US" dirty="0">
                <a:solidFill>
                  <a:srgbClr val="00B050"/>
                </a:solidFill>
              </a:rPr>
              <a:t>Part 4A:</a:t>
            </a:r>
            <a:r>
              <a:rPr lang="en-US" dirty="0"/>
              <a:t>	</a:t>
            </a:r>
            <a:r>
              <a:rPr lang="en-US" b="1" dirty="0"/>
              <a:t>Battery Safety &amp; Lead Acid Battery Hazards</a:t>
            </a:r>
          </a:p>
          <a:p>
            <a:pPr marL="0" indent="0">
              <a:buNone/>
            </a:pPr>
            <a:r>
              <a:rPr lang="en-US" dirty="0">
                <a:solidFill>
                  <a:srgbClr val="00B050"/>
                </a:solidFill>
              </a:rPr>
              <a:t>Part 4B:</a:t>
            </a:r>
            <a:r>
              <a:rPr lang="en-US" dirty="0"/>
              <a:t>	</a:t>
            </a:r>
            <a:r>
              <a:rPr lang="en-US" dirty="0">
                <a:solidFill>
                  <a:schemeClr val="bg2">
                    <a:lumMod val="50000"/>
                  </a:schemeClr>
                </a:solidFill>
              </a:rPr>
              <a:t>Lithium-Ion Battery Hazards</a:t>
            </a:r>
          </a:p>
          <a:p>
            <a:pPr marL="0" indent="0">
              <a:buNone/>
            </a:pPr>
            <a:r>
              <a:rPr lang="en-US" dirty="0">
                <a:solidFill>
                  <a:srgbClr val="00B050"/>
                </a:solidFill>
              </a:rPr>
              <a:t>Part 4C:</a:t>
            </a:r>
            <a:r>
              <a:rPr lang="en-US" dirty="0"/>
              <a:t>	</a:t>
            </a:r>
            <a:r>
              <a:rPr lang="en-US" dirty="0">
                <a:solidFill>
                  <a:schemeClr val="bg2">
                    <a:lumMod val="50000"/>
                  </a:schemeClr>
                </a:solidFill>
              </a:rPr>
              <a:t>Job Hazard Analysis</a:t>
            </a:r>
          </a:p>
          <a:p>
            <a:pPr marL="0" indent="0">
              <a:buNone/>
            </a:pPr>
            <a:r>
              <a:rPr lang="en-US" dirty="0">
                <a:solidFill>
                  <a:srgbClr val="00B050"/>
                </a:solidFill>
              </a:rPr>
              <a:t>Part 4D:</a:t>
            </a:r>
            <a:r>
              <a:rPr lang="en-US" dirty="0"/>
              <a:t>	</a:t>
            </a:r>
            <a:r>
              <a:rPr lang="en-US" dirty="0">
                <a:solidFill>
                  <a:schemeClr val="bg2">
                    <a:lumMod val="50000"/>
                  </a:schemeClr>
                </a:solidFill>
              </a:rPr>
              <a:t>Fire Hazards &amp; Emergency Action Plans</a:t>
            </a:r>
            <a:endParaRPr lang="en-US"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5</a:t>
            </a:fld>
            <a:endParaRPr lang="en-US"/>
          </a:p>
        </p:txBody>
      </p:sp>
      <p:sp>
        <p:nvSpPr>
          <p:cNvPr id="6" name="Footer Placeholder 3">
            <a:extLst>
              <a:ext uri="{FF2B5EF4-FFF2-40B4-BE49-F238E27FC236}">
                <a16:creationId xmlns:a16="http://schemas.microsoft.com/office/drawing/2014/main" id="{1F5CA9E1-C9C7-4454-94A3-AEA1177857E8}"/>
              </a:ext>
            </a:extLst>
          </p:cNvPr>
          <p:cNvSpPr>
            <a:spLocks noGrp="1"/>
          </p:cNvSpPr>
          <p:nvPr>
            <p:ph type="ftr" sz="quarter" idx="11"/>
          </p:nvPr>
        </p:nvSpPr>
        <p:spPr>
          <a:xfrm>
            <a:off x="0" y="6402339"/>
            <a:ext cx="5760105" cy="365125"/>
          </a:xfrm>
        </p:spPr>
        <p:txBody>
          <a:bodyPr/>
          <a:lstStyle/>
          <a:p>
            <a:r>
              <a:rPr lang="en-US" dirty="0"/>
              <a:t>M4 Battery Safety</a:t>
            </a:r>
          </a:p>
        </p:txBody>
      </p:sp>
    </p:spTree>
    <p:extLst>
      <p:ext uri="{BB962C8B-B14F-4D97-AF65-F5344CB8AC3E}">
        <p14:creationId xmlns:p14="http://schemas.microsoft.com/office/powerpoint/2010/main" val="29393222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24817-D66F-451F-BBE5-AB0F4939AB55}"/>
              </a:ext>
            </a:extLst>
          </p:cNvPr>
          <p:cNvSpPr>
            <a:spLocks noGrp="1"/>
          </p:cNvSpPr>
          <p:nvPr>
            <p:ph type="title"/>
          </p:nvPr>
        </p:nvSpPr>
        <p:spPr/>
        <p:txBody>
          <a:bodyPr/>
          <a:lstStyle/>
          <a:p>
            <a:r>
              <a:rPr lang="en-US" dirty="0"/>
              <a:t>NFPA 70E - Definition</a:t>
            </a:r>
          </a:p>
        </p:txBody>
      </p:sp>
      <p:sp>
        <p:nvSpPr>
          <p:cNvPr id="3" name="Content Placeholder 2">
            <a:extLst>
              <a:ext uri="{FF2B5EF4-FFF2-40B4-BE49-F238E27FC236}">
                <a16:creationId xmlns:a16="http://schemas.microsoft.com/office/drawing/2014/main" id="{D53427B0-C26F-40B5-9A3F-91B1D8E5E3C5}"/>
              </a:ext>
            </a:extLst>
          </p:cNvPr>
          <p:cNvSpPr>
            <a:spLocks noGrp="1"/>
          </p:cNvSpPr>
          <p:nvPr>
            <p:ph idx="1"/>
          </p:nvPr>
        </p:nvSpPr>
        <p:spPr>
          <a:xfrm>
            <a:off x="621030" y="1824857"/>
            <a:ext cx="7886700" cy="4351338"/>
          </a:xfrm>
        </p:spPr>
        <p:txBody>
          <a:bodyPr>
            <a:normAutofit/>
          </a:bodyPr>
          <a:lstStyle/>
          <a:p>
            <a:r>
              <a:rPr lang="en-US" dirty="0"/>
              <a:t>Electrical Hazard. A dangerous condition such that contact or equipment failure can result in electric shock, arc flash burn, </a:t>
            </a:r>
            <a:r>
              <a:rPr lang="en-US" b="1" i="1" dirty="0"/>
              <a:t>thermal burn</a:t>
            </a:r>
            <a:r>
              <a:rPr lang="en-US" dirty="0"/>
              <a:t>, or blast.</a:t>
            </a:r>
          </a:p>
          <a:p>
            <a:endParaRPr lang="en-US" dirty="0"/>
          </a:p>
          <a:p>
            <a:pPr lvl="1"/>
            <a:r>
              <a:rPr lang="en-US" dirty="0"/>
              <a:t>Always consider the potential for burn injury when determining the need for PPE</a:t>
            </a:r>
          </a:p>
        </p:txBody>
      </p:sp>
      <p:sp>
        <p:nvSpPr>
          <p:cNvPr id="5" name="Slide Number Placeholder 4">
            <a:extLst>
              <a:ext uri="{FF2B5EF4-FFF2-40B4-BE49-F238E27FC236}">
                <a16:creationId xmlns:a16="http://schemas.microsoft.com/office/drawing/2014/main" id="{27A6D0E2-7E3D-4349-BF5E-99520B8AF439}"/>
              </a:ext>
            </a:extLst>
          </p:cNvPr>
          <p:cNvSpPr>
            <a:spLocks noGrp="1"/>
          </p:cNvSpPr>
          <p:nvPr>
            <p:ph type="sldNum" sz="quarter" idx="12"/>
          </p:nvPr>
        </p:nvSpPr>
        <p:spPr/>
        <p:txBody>
          <a:bodyPr/>
          <a:lstStyle/>
          <a:p>
            <a:fld id="{472942BE-61A7-4C4E-8590-BB78CF9F1941}" type="slidenum">
              <a:rPr lang="en-US" smtClean="0"/>
              <a:pPr/>
              <a:t>50</a:t>
            </a:fld>
            <a:endParaRPr lang="en-US"/>
          </a:p>
        </p:txBody>
      </p:sp>
      <p:sp>
        <p:nvSpPr>
          <p:cNvPr id="6" name="Footer Placeholder 3">
            <a:extLst>
              <a:ext uri="{FF2B5EF4-FFF2-40B4-BE49-F238E27FC236}">
                <a16:creationId xmlns:a16="http://schemas.microsoft.com/office/drawing/2014/main" id="{FF387DE5-F047-4231-8706-46A7C465B115}"/>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21914934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233587"/>
          </a:xfrm>
        </p:spPr>
        <p:txBody>
          <a:bodyPr>
            <a:normAutofit/>
          </a:bodyPr>
          <a:lstStyle/>
          <a:p>
            <a:r>
              <a:rPr lang="en-US" dirty="0"/>
              <a:t>ARC Flash Increases with Enclosure</a:t>
            </a:r>
          </a:p>
        </p:txBody>
      </p:sp>
      <p:sp>
        <p:nvSpPr>
          <p:cNvPr id="4" name="Slide Number Placeholder 3"/>
          <p:cNvSpPr>
            <a:spLocks noGrp="1"/>
          </p:cNvSpPr>
          <p:nvPr>
            <p:ph type="sldNum" sz="quarter" idx="12"/>
          </p:nvPr>
        </p:nvSpPr>
        <p:spPr/>
        <p:txBody>
          <a:bodyPr/>
          <a:lstStyle/>
          <a:p>
            <a:fld id="{472942BE-61A7-4C4E-8590-BB78CF9F1941}" type="slidenum">
              <a:rPr lang="en-US" smtClean="0"/>
              <a:t>51</a:t>
            </a:fld>
            <a:endParaRPr lang="en-US" dirty="0"/>
          </a:p>
        </p:txBody>
      </p:sp>
      <p:sp>
        <p:nvSpPr>
          <p:cNvPr id="3" name="Content Placeholder 2"/>
          <p:cNvSpPr>
            <a:spLocks noGrp="1"/>
          </p:cNvSpPr>
          <p:nvPr>
            <p:ph idx="1"/>
          </p:nvPr>
        </p:nvSpPr>
        <p:spPr>
          <a:xfrm>
            <a:off x="223200" y="5430389"/>
            <a:ext cx="4348800" cy="1337075"/>
          </a:xfrm>
        </p:spPr>
        <p:txBody>
          <a:bodyPr>
            <a:normAutofit fontScale="92500"/>
          </a:bodyPr>
          <a:lstStyle/>
          <a:p>
            <a:pPr marL="0" indent="0">
              <a:lnSpc>
                <a:spcPct val="120000"/>
              </a:lnSpc>
              <a:spcBef>
                <a:spcPts val="0"/>
              </a:spcBef>
              <a:buNone/>
            </a:pPr>
            <a:r>
              <a:rPr lang="en-US" sz="800" dirty="0"/>
              <a:t>Notes:</a:t>
            </a:r>
          </a:p>
          <a:p>
            <a:pPr marL="514350" indent="-514350">
              <a:lnSpc>
                <a:spcPct val="120000"/>
              </a:lnSpc>
              <a:spcBef>
                <a:spcPts val="0"/>
              </a:spcBef>
              <a:buFont typeface="+mj-lt"/>
              <a:buAutoNum type="arabicPeriod"/>
            </a:pPr>
            <a:r>
              <a:rPr lang="en-US" sz="800" dirty="0"/>
              <a:t>Arc flash and shock PPE may be required to put the battery in a segmented state.   The battery must also be isolated from the system.</a:t>
            </a:r>
          </a:p>
          <a:p>
            <a:pPr marL="514350" indent="-514350">
              <a:lnSpc>
                <a:spcPct val="120000"/>
              </a:lnSpc>
              <a:spcBef>
                <a:spcPts val="0"/>
              </a:spcBef>
              <a:buFont typeface="+mj-lt"/>
              <a:buAutoNum type="arabicPeriod"/>
            </a:pPr>
            <a:r>
              <a:rPr lang="en-US" sz="800" dirty="0"/>
              <a:t>This only applies if the technician cannot reasonably reach across more than 100 volts or if the exposed parts are protected so the technician cannot touch across more than 100 volts.</a:t>
            </a:r>
          </a:p>
          <a:p>
            <a:pPr marL="514350" indent="-514350">
              <a:lnSpc>
                <a:spcPct val="120000"/>
              </a:lnSpc>
              <a:spcBef>
                <a:spcPts val="0"/>
              </a:spcBef>
              <a:buFont typeface="+mj-lt"/>
              <a:buAutoNum type="arabicPeriod"/>
            </a:pPr>
            <a:r>
              <a:rPr lang="en-US" sz="800" dirty="0"/>
              <a:t>If the battery terminals are more than 6 feet apart, or if at least one of the terminals is protected, arc flash PPE is not required with respect to the battery terminal risk.</a:t>
            </a:r>
          </a:p>
          <a:p>
            <a:pPr marL="514350" indent="-514350">
              <a:lnSpc>
                <a:spcPct val="120000"/>
              </a:lnSpc>
              <a:spcBef>
                <a:spcPts val="0"/>
              </a:spcBef>
              <a:buFont typeface="+mj-lt"/>
              <a:buAutoNum type="arabicPeriod"/>
            </a:pPr>
            <a:r>
              <a:rPr lang="en-US" sz="800" dirty="0"/>
              <a:t>There may be additional procedures that can be implemented that would further reduce the arc hazard risk and required PPE.</a:t>
            </a:r>
          </a:p>
        </p:txBody>
      </p:sp>
      <p:pic>
        <p:nvPicPr>
          <p:cNvPr id="5" name="Picture 4">
            <a:extLst>
              <a:ext uri="{FF2B5EF4-FFF2-40B4-BE49-F238E27FC236}">
                <a16:creationId xmlns:a16="http://schemas.microsoft.com/office/drawing/2014/main" id="{7CCBA7BF-6331-4FCB-A0A7-BFA1BA4A09C7}"/>
              </a:ext>
            </a:extLst>
          </p:cNvPr>
          <p:cNvPicPr>
            <a:picLocks noChangeAspect="1"/>
          </p:cNvPicPr>
          <p:nvPr/>
        </p:nvPicPr>
        <p:blipFill>
          <a:blip r:embed="rId3"/>
          <a:stretch>
            <a:fillRect/>
          </a:stretch>
        </p:blipFill>
        <p:spPr>
          <a:xfrm>
            <a:off x="223200" y="981919"/>
            <a:ext cx="8697600" cy="5030426"/>
          </a:xfrm>
          <a:prstGeom prst="rect">
            <a:avLst/>
          </a:prstGeom>
        </p:spPr>
      </p:pic>
    </p:spTree>
    <p:extLst>
      <p:ext uri="{BB962C8B-B14F-4D97-AF65-F5344CB8AC3E}">
        <p14:creationId xmlns:p14="http://schemas.microsoft.com/office/powerpoint/2010/main" val="37255308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233587"/>
          </a:xfrm>
        </p:spPr>
        <p:txBody>
          <a:bodyPr>
            <a:normAutofit/>
          </a:bodyPr>
          <a:lstStyle/>
          <a:p>
            <a:r>
              <a:rPr lang="en-US" dirty="0"/>
              <a:t>ARC Flash Increases with Enclosure</a:t>
            </a:r>
          </a:p>
        </p:txBody>
      </p:sp>
      <p:sp>
        <p:nvSpPr>
          <p:cNvPr id="4" name="Slide Number Placeholder 3"/>
          <p:cNvSpPr>
            <a:spLocks noGrp="1"/>
          </p:cNvSpPr>
          <p:nvPr>
            <p:ph type="sldNum" sz="quarter" idx="12"/>
          </p:nvPr>
        </p:nvSpPr>
        <p:spPr/>
        <p:txBody>
          <a:bodyPr/>
          <a:lstStyle/>
          <a:p>
            <a:fld id="{472942BE-61A7-4C4E-8590-BB78CF9F1941}" type="slidenum">
              <a:rPr lang="en-US" smtClean="0"/>
              <a:t>52</a:t>
            </a:fld>
            <a:endParaRPr lang="en-US" dirty="0"/>
          </a:p>
        </p:txBody>
      </p:sp>
      <p:sp>
        <p:nvSpPr>
          <p:cNvPr id="3" name="Content Placeholder 2"/>
          <p:cNvSpPr>
            <a:spLocks noGrp="1"/>
          </p:cNvSpPr>
          <p:nvPr>
            <p:ph idx="1"/>
          </p:nvPr>
        </p:nvSpPr>
        <p:spPr>
          <a:xfrm>
            <a:off x="223200" y="5430389"/>
            <a:ext cx="4348800" cy="1337075"/>
          </a:xfrm>
        </p:spPr>
        <p:txBody>
          <a:bodyPr>
            <a:normAutofit fontScale="92500"/>
          </a:bodyPr>
          <a:lstStyle/>
          <a:p>
            <a:pPr marL="0" indent="0">
              <a:lnSpc>
                <a:spcPct val="120000"/>
              </a:lnSpc>
              <a:spcBef>
                <a:spcPts val="0"/>
              </a:spcBef>
              <a:buNone/>
            </a:pPr>
            <a:r>
              <a:rPr lang="en-US" sz="800" dirty="0"/>
              <a:t>Notes:</a:t>
            </a:r>
          </a:p>
          <a:p>
            <a:pPr marL="514350" indent="-514350">
              <a:lnSpc>
                <a:spcPct val="120000"/>
              </a:lnSpc>
              <a:spcBef>
                <a:spcPts val="0"/>
              </a:spcBef>
              <a:buFont typeface="+mj-lt"/>
              <a:buAutoNum type="arabicPeriod"/>
            </a:pPr>
            <a:r>
              <a:rPr lang="en-US" sz="800" dirty="0"/>
              <a:t>Arc flash and shock PPE may be required to put the battery in a segmented state.   The battery must also be isolated from the system.</a:t>
            </a:r>
          </a:p>
          <a:p>
            <a:pPr marL="514350" indent="-514350">
              <a:lnSpc>
                <a:spcPct val="120000"/>
              </a:lnSpc>
              <a:spcBef>
                <a:spcPts val="0"/>
              </a:spcBef>
              <a:buFont typeface="+mj-lt"/>
              <a:buAutoNum type="arabicPeriod"/>
            </a:pPr>
            <a:r>
              <a:rPr lang="en-US" sz="800" dirty="0"/>
              <a:t>This only applies if the technician cannot reasonably reach across more than 100 volts or if the exposed parts are protected so the technician cannot touch across more than 100 volts.</a:t>
            </a:r>
          </a:p>
          <a:p>
            <a:pPr marL="514350" indent="-514350">
              <a:lnSpc>
                <a:spcPct val="120000"/>
              </a:lnSpc>
              <a:spcBef>
                <a:spcPts val="0"/>
              </a:spcBef>
              <a:buFont typeface="+mj-lt"/>
              <a:buAutoNum type="arabicPeriod"/>
            </a:pPr>
            <a:r>
              <a:rPr lang="en-US" sz="800" dirty="0"/>
              <a:t>If the battery terminals are more than 6 feet apart, or if at least one of the terminals is protected, arc flash PPE is not required with respect to the battery terminal risk.</a:t>
            </a:r>
          </a:p>
          <a:p>
            <a:pPr marL="514350" indent="-514350">
              <a:lnSpc>
                <a:spcPct val="120000"/>
              </a:lnSpc>
              <a:spcBef>
                <a:spcPts val="0"/>
              </a:spcBef>
              <a:buFont typeface="+mj-lt"/>
              <a:buAutoNum type="arabicPeriod"/>
            </a:pPr>
            <a:r>
              <a:rPr lang="en-US" sz="800" dirty="0"/>
              <a:t>There may be additional procedures that can be implemented that would further reduce the arc hazard risk and required PPE.</a:t>
            </a:r>
          </a:p>
        </p:txBody>
      </p:sp>
      <p:grpSp>
        <p:nvGrpSpPr>
          <p:cNvPr id="9" name="Group 8">
            <a:extLst>
              <a:ext uri="{FF2B5EF4-FFF2-40B4-BE49-F238E27FC236}">
                <a16:creationId xmlns:a16="http://schemas.microsoft.com/office/drawing/2014/main" id="{68462C54-1F63-4AA6-9A10-21B6AC1D072C}"/>
              </a:ext>
            </a:extLst>
          </p:cNvPr>
          <p:cNvGrpSpPr/>
          <p:nvPr/>
        </p:nvGrpSpPr>
        <p:grpSpPr>
          <a:xfrm>
            <a:off x="1429200" y="1087673"/>
            <a:ext cx="6285600" cy="4888327"/>
            <a:chOff x="2265750" y="1138073"/>
            <a:chExt cx="6285600" cy="4888327"/>
          </a:xfrm>
        </p:grpSpPr>
        <p:pic>
          <p:nvPicPr>
            <p:cNvPr id="5" name="Picture 4">
              <a:extLst>
                <a:ext uri="{FF2B5EF4-FFF2-40B4-BE49-F238E27FC236}">
                  <a16:creationId xmlns:a16="http://schemas.microsoft.com/office/drawing/2014/main" id="{7CCBA7BF-6331-4FCB-A0A7-BFA1BA4A09C7}"/>
                </a:ext>
              </a:extLst>
            </p:cNvPr>
            <p:cNvPicPr>
              <a:picLocks noChangeAspect="1"/>
            </p:cNvPicPr>
            <p:nvPr/>
          </p:nvPicPr>
          <p:blipFill rotWithShape="1">
            <a:blip r:embed="rId3"/>
            <a:srcRect r="60182" b="49816"/>
            <a:stretch/>
          </p:blipFill>
          <p:spPr>
            <a:xfrm>
              <a:off x="2265750" y="1138073"/>
              <a:ext cx="6285600" cy="4581854"/>
            </a:xfrm>
            <a:prstGeom prst="rect">
              <a:avLst/>
            </a:prstGeom>
          </p:spPr>
        </p:pic>
        <p:sp>
          <p:nvSpPr>
            <p:cNvPr id="7" name="Rectangle 6">
              <a:extLst>
                <a:ext uri="{FF2B5EF4-FFF2-40B4-BE49-F238E27FC236}">
                  <a16:creationId xmlns:a16="http://schemas.microsoft.com/office/drawing/2014/main" id="{1AD286BF-3DA7-40E2-9CB7-59EE91144346}"/>
                </a:ext>
              </a:extLst>
            </p:cNvPr>
            <p:cNvSpPr/>
            <p:nvPr/>
          </p:nvSpPr>
          <p:spPr>
            <a:xfrm>
              <a:off x="7596000" y="3816000"/>
              <a:ext cx="955350" cy="200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DF68C4A-6BC7-4797-A27D-92D7879370AB}"/>
                </a:ext>
              </a:extLst>
            </p:cNvPr>
            <p:cNvSpPr/>
            <p:nvPr/>
          </p:nvSpPr>
          <p:spPr>
            <a:xfrm>
              <a:off x="5385600" y="5684421"/>
              <a:ext cx="324000" cy="341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34509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PPE for Thermal Hazards:   IEEE </a:t>
            </a:r>
            <a:r>
              <a:rPr lang="en-US" dirty="0" err="1"/>
              <a:t>Std</a:t>
            </a:r>
            <a:r>
              <a:rPr lang="en-US" dirty="0"/>
              <a:t> 1187	</a:t>
            </a:r>
          </a:p>
        </p:txBody>
      </p:sp>
      <p:sp>
        <p:nvSpPr>
          <p:cNvPr id="3" name="Content Placeholder 2"/>
          <p:cNvSpPr>
            <a:spLocks noGrp="1"/>
          </p:cNvSpPr>
          <p:nvPr>
            <p:ph idx="1"/>
          </p:nvPr>
        </p:nvSpPr>
        <p:spPr>
          <a:xfrm>
            <a:off x="621030" y="1387366"/>
            <a:ext cx="7886700" cy="4788829"/>
          </a:xfrm>
        </p:spPr>
        <p:txBody>
          <a:bodyPr vert="horz" lIns="91440" tIns="45720" rIns="91440" bIns="45720" rtlCol="0" anchor="t">
            <a:normAutofit/>
          </a:bodyPr>
          <a:lstStyle/>
          <a:p>
            <a:r>
              <a:rPr lang="en-US" sz="2400" dirty="0"/>
              <a:t>Those working on or servicing batteries in case of a spark shall use PPE capable of protecting employees from thermal hazards.</a:t>
            </a:r>
          </a:p>
          <a:p>
            <a:r>
              <a:rPr lang="en-US" sz="2400" dirty="0"/>
              <a:t>The minimum acceptable PPE for thermal hazard shall include thermal hand protection PPE, safety glasses and no jewelry. </a:t>
            </a:r>
          </a:p>
          <a:p>
            <a:r>
              <a:rPr lang="en-US" sz="2400" dirty="0"/>
              <a:t>If working with the battery system does not include the possibility of sparks, then normal PPE should be used. The use of PPE when servicing batteries shall comply with OSHA requirements . </a:t>
            </a:r>
          </a:p>
          <a:p>
            <a:endParaRPr lang="en-US" sz="2400"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53</a:t>
            </a:fld>
            <a:endParaRPr lang="en-US"/>
          </a:p>
        </p:txBody>
      </p:sp>
      <p:sp>
        <p:nvSpPr>
          <p:cNvPr id="6" name="Footer Placeholder 3">
            <a:extLst>
              <a:ext uri="{FF2B5EF4-FFF2-40B4-BE49-F238E27FC236}">
                <a16:creationId xmlns:a16="http://schemas.microsoft.com/office/drawing/2014/main" id="{D8771CAA-410D-4127-9C9E-224EF63B7EC1}"/>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107248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233587"/>
          </a:xfrm>
        </p:spPr>
        <p:txBody>
          <a:bodyPr>
            <a:normAutofit/>
          </a:bodyPr>
          <a:lstStyle/>
          <a:p>
            <a:r>
              <a:rPr lang="en-US" dirty="0"/>
              <a:t>ARC Flash Increases with Enclosure</a:t>
            </a:r>
          </a:p>
        </p:txBody>
      </p:sp>
      <p:sp>
        <p:nvSpPr>
          <p:cNvPr id="4" name="Slide Number Placeholder 3"/>
          <p:cNvSpPr>
            <a:spLocks noGrp="1"/>
          </p:cNvSpPr>
          <p:nvPr>
            <p:ph type="sldNum" sz="quarter" idx="12"/>
          </p:nvPr>
        </p:nvSpPr>
        <p:spPr/>
        <p:txBody>
          <a:bodyPr/>
          <a:lstStyle/>
          <a:p>
            <a:fld id="{472942BE-61A7-4C4E-8590-BB78CF9F1941}" type="slidenum">
              <a:rPr lang="en-US" smtClean="0"/>
              <a:t>54</a:t>
            </a:fld>
            <a:endParaRPr lang="en-US" dirty="0"/>
          </a:p>
        </p:txBody>
      </p:sp>
      <p:sp>
        <p:nvSpPr>
          <p:cNvPr id="3" name="Content Placeholder 2"/>
          <p:cNvSpPr>
            <a:spLocks noGrp="1"/>
          </p:cNvSpPr>
          <p:nvPr>
            <p:ph idx="1"/>
          </p:nvPr>
        </p:nvSpPr>
        <p:spPr>
          <a:xfrm>
            <a:off x="4334400" y="5351189"/>
            <a:ext cx="4348800" cy="1337075"/>
          </a:xfrm>
        </p:spPr>
        <p:txBody>
          <a:bodyPr>
            <a:normAutofit fontScale="92500"/>
          </a:bodyPr>
          <a:lstStyle/>
          <a:p>
            <a:pPr marL="0" indent="0">
              <a:lnSpc>
                <a:spcPct val="120000"/>
              </a:lnSpc>
              <a:spcBef>
                <a:spcPts val="0"/>
              </a:spcBef>
              <a:buNone/>
            </a:pPr>
            <a:r>
              <a:rPr lang="en-US" sz="800" dirty="0"/>
              <a:t>Notes:</a:t>
            </a:r>
          </a:p>
          <a:p>
            <a:pPr marL="514350" indent="-514350">
              <a:lnSpc>
                <a:spcPct val="120000"/>
              </a:lnSpc>
              <a:spcBef>
                <a:spcPts val="0"/>
              </a:spcBef>
              <a:buFont typeface="+mj-lt"/>
              <a:buAutoNum type="arabicPeriod"/>
            </a:pPr>
            <a:r>
              <a:rPr lang="en-US" sz="800" dirty="0"/>
              <a:t>Arc flash and shock PPE may be required to put the battery in a segmented state.   The battery must also be isolated from the system.</a:t>
            </a:r>
          </a:p>
          <a:p>
            <a:pPr marL="514350" indent="-514350">
              <a:lnSpc>
                <a:spcPct val="120000"/>
              </a:lnSpc>
              <a:spcBef>
                <a:spcPts val="0"/>
              </a:spcBef>
              <a:buFont typeface="+mj-lt"/>
              <a:buAutoNum type="arabicPeriod"/>
            </a:pPr>
            <a:r>
              <a:rPr lang="en-US" sz="800" dirty="0"/>
              <a:t>This only applies if the technician cannot reasonably reach across more than 100 volts or if the exposed parts are protected so the technician cannot touch across more than 100 volts.</a:t>
            </a:r>
          </a:p>
          <a:p>
            <a:pPr marL="514350" indent="-514350">
              <a:lnSpc>
                <a:spcPct val="120000"/>
              </a:lnSpc>
              <a:spcBef>
                <a:spcPts val="0"/>
              </a:spcBef>
              <a:buFont typeface="+mj-lt"/>
              <a:buAutoNum type="arabicPeriod"/>
            </a:pPr>
            <a:r>
              <a:rPr lang="en-US" sz="800" dirty="0"/>
              <a:t>If the battery terminals are more than 6 feet apart, or if at least one of the terminals is protected, arc flash PPE is not required with respect to the battery terminal risk.</a:t>
            </a:r>
          </a:p>
          <a:p>
            <a:pPr marL="514350" indent="-514350">
              <a:lnSpc>
                <a:spcPct val="120000"/>
              </a:lnSpc>
              <a:spcBef>
                <a:spcPts val="0"/>
              </a:spcBef>
              <a:buFont typeface="+mj-lt"/>
              <a:buAutoNum type="arabicPeriod"/>
            </a:pPr>
            <a:r>
              <a:rPr lang="en-US" sz="800" dirty="0"/>
              <a:t>There may be additional procedures that can be implemented that would further reduce the arc hazard risk and required PPE.</a:t>
            </a:r>
          </a:p>
        </p:txBody>
      </p:sp>
      <p:pic>
        <p:nvPicPr>
          <p:cNvPr id="5" name="Picture 4">
            <a:extLst>
              <a:ext uri="{FF2B5EF4-FFF2-40B4-BE49-F238E27FC236}">
                <a16:creationId xmlns:a16="http://schemas.microsoft.com/office/drawing/2014/main" id="{7CCBA7BF-6331-4FCB-A0A7-BFA1BA4A09C7}"/>
              </a:ext>
            </a:extLst>
          </p:cNvPr>
          <p:cNvPicPr>
            <a:picLocks noChangeAspect="1"/>
          </p:cNvPicPr>
          <p:nvPr/>
        </p:nvPicPr>
        <p:blipFill rotWithShape="1">
          <a:blip r:embed="rId3"/>
          <a:srcRect t="26138" r="66142" b="10186"/>
          <a:stretch/>
        </p:blipFill>
        <p:spPr>
          <a:xfrm>
            <a:off x="518400" y="1357293"/>
            <a:ext cx="4924800" cy="5356906"/>
          </a:xfrm>
          <a:prstGeom prst="rect">
            <a:avLst/>
          </a:prstGeom>
        </p:spPr>
      </p:pic>
    </p:spTree>
    <p:extLst>
      <p:ext uri="{BB962C8B-B14F-4D97-AF65-F5344CB8AC3E}">
        <p14:creationId xmlns:p14="http://schemas.microsoft.com/office/powerpoint/2010/main" val="9297622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PPE for Chemical Hazards</a:t>
            </a:r>
          </a:p>
        </p:txBody>
      </p:sp>
      <p:sp>
        <p:nvSpPr>
          <p:cNvPr id="3" name="Content Placeholder 2"/>
          <p:cNvSpPr>
            <a:spLocks noGrp="1"/>
          </p:cNvSpPr>
          <p:nvPr>
            <p:ph idx="1"/>
          </p:nvPr>
        </p:nvSpPr>
        <p:spPr>
          <a:xfrm>
            <a:off x="621030" y="1427747"/>
            <a:ext cx="7785033" cy="4748448"/>
          </a:xfrm>
        </p:spPr>
        <p:txBody>
          <a:bodyPr vert="horz" lIns="91440" tIns="45720" rIns="91440" bIns="45720" rtlCol="0" anchor="t">
            <a:normAutofit/>
          </a:bodyPr>
          <a:lstStyle/>
          <a:p>
            <a:pPr marL="0" indent="0">
              <a:buNone/>
            </a:pPr>
            <a:r>
              <a:rPr lang="en-US" sz="2400" dirty="0"/>
              <a:t>Those working on or servicing batteries in case of chemical hazards shall use PPE capable of protecting employees from acid splashes. </a:t>
            </a:r>
          </a:p>
          <a:p>
            <a:pPr marL="0" indent="0">
              <a:buNone/>
            </a:pPr>
            <a:r>
              <a:rPr lang="en-US" sz="2400" dirty="0"/>
              <a:t>The minimum acceptable PPE for chemical hazards shall include acid-resistant gloves, aprons, and chemical-splash goggles. A full-face shield may also be used; however, it should not be worn in place of goggles. </a:t>
            </a:r>
          </a:p>
          <a:p>
            <a:pPr marL="0" indent="0">
              <a:buNone/>
            </a:pPr>
            <a:r>
              <a:rPr lang="en-US" sz="2400" dirty="0"/>
              <a:t>When conditions necessitate, PPE should be FR. The use of PPE when servicing batteries shall comply with OSHA requirements . Safety showers and eyewash stations are also required.</a:t>
            </a:r>
          </a:p>
          <a:p>
            <a:endParaRPr lang="en-US" sz="2400"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55</a:t>
            </a:fld>
            <a:endParaRPr lang="en-US"/>
          </a:p>
        </p:txBody>
      </p:sp>
      <p:sp>
        <p:nvSpPr>
          <p:cNvPr id="6" name="Footer Placeholder 3">
            <a:extLst>
              <a:ext uri="{FF2B5EF4-FFF2-40B4-BE49-F238E27FC236}">
                <a16:creationId xmlns:a16="http://schemas.microsoft.com/office/drawing/2014/main" id="{485A53A4-912C-4688-B099-01466FCDC55F}"/>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14690137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PPE: Clothing	</a:t>
            </a:r>
          </a:p>
        </p:txBody>
      </p:sp>
      <p:sp>
        <p:nvSpPr>
          <p:cNvPr id="3" name="Content Placeholder 2"/>
          <p:cNvSpPr>
            <a:spLocks noGrp="1"/>
          </p:cNvSpPr>
          <p:nvPr>
            <p:ph idx="1"/>
          </p:nvPr>
        </p:nvSpPr>
        <p:spPr>
          <a:xfrm>
            <a:off x="621030" y="1279429"/>
            <a:ext cx="3854717" cy="4351338"/>
          </a:xfrm>
        </p:spPr>
        <p:txBody>
          <a:bodyPr/>
          <a:lstStyle/>
          <a:p>
            <a:endParaRPr lang="en-US" dirty="0"/>
          </a:p>
          <a:p>
            <a:r>
              <a:rPr lang="en-US" dirty="0"/>
              <a:t>Aprons (acid-resistant)</a:t>
            </a:r>
          </a:p>
          <a:p>
            <a:r>
              <a:rPr lang="en-US" dirty="0"/>
              <a:t>Sleeves (acid-resistant)</a:t>
            </a:r>
          </a:p>
          <a:p>
            <a:r>
              <a:rPr lang="en-US" dirty="0"/>
              <a:t>Protective footwear</a:t>
            </a:r>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56</a:t>
            </a:fld>
            <a:endParaRPr lang="en-US"/>
          </a:p>
        </p:txBody>
      </p:sp>
      <p:pic>
        <p:nvPicPr>
          <p:cNvPr id="4098" name="Picture 2" descr="https://encrypted-tbn1.gstatic.com/shopping?q=tbn:ANd9GcTq0lya3q7EZaXRiq8HlN4UDR7saqJql_6pOGZBkrSysV33isY1&amp;usqp=C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319" y="1455925"/>
            <a:ext cx="4285024" cy="428502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Thermo Tec Battery Wrap Acid Absorbing Heat Barrier #132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Thermo Tec Battery Wrap Acid Absorbing Heat Barrier #1320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7722527" y="5762058"/>
            <a:ext cx="442750" cy="369332"/>
          </a:xfrm>
          <a:prstGeom prst="rect">
            <a:avLst/>
          </a:prstGeom>
          <a:noFill/>
        </p:spPr>
        <p:txBody>
          <a:bodyPr wrap="none" rtlCol="0">
            <a:spAutoFit/>
          </a:bodyPr>
          <a:lstStyle/>
          <a:p>
            <a:r>
              <a:rPr lang="en-US" dirty="0"/>
              <a:t>[1]</a:t>
            </a:r>
          </a:p>
        </p:txBody>
      </p:sp>
      <p:sp>
        <p:nvSpPr>
          <p:cNvPr id="10" name="Footer Placeholder 3">
            <a:extLst>
              <a:ext uri="{FF2B5EF4-FFF2-40B4-BE49-F238E27FC236}">
                <a16:creationId xmlns:a16="http://schemas.microsoft.com/office/drawing/2014/main" id="{68D3AF57-4C10-45E6-B989-B4737D0334FC}"/>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38609048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PPE: Equipment	</a:t>
            </a:r>
          </a:p>
        </p:txBody>
      </p:sp>
      <p:sp>
        <p:nvSpPr>
          <p:cNvPr id="3" name="Content Placeholder 2"/>
          <p:cNvSpPr>
            <a:spLocks noGrp="1"/>
          </p:cNvSpPr>
          <p:nvPr>
            <p:ph idx="1"/>
          </p:nvPr>
        </p:nvSpPr>
        <p:spPr>
          <a:xfrm>
            <a:off x="621030" y="1279429"/>
            <a:ext cx="3854717" cy="4351338"/>
          </a:xfrm>
        </p:spPr>
        <p:txBody>
          <a:bodyPr/>
          <a:lstStyle/>
          <a:p>
            <a:endParaRPr lang="en-US" dirty="0"/>
          </a:p>
          <a:p>
            <a:r>
              <a:rPr lang="en-US" dirty="0"/>
              <a:t>Spill kit</a:t>
            </a:r>
          </a:p>
          <a:p>
            <a:r>
              <a:rPr lang="en-US" dirty="0"/>
              <a:t>Eye wash station</a:t>
            </a:r>
          </a:p>
          <a:p>
            <a:r>
              <a:rPr lang="en-US" dirty="0"/>
              <a:t>Drench Shower</a:t>
            </a:r>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57</a:t>
            </a:fld>
            <a:endParaRPr lang="en-US"/>
          </a:p>
        </p:txBody>
      </p:sp>
      <p:sp>
        <p:nvSpPr>
          <p:cNvPr id="6" name="AutoShape 4" descr="Thermo Tec Battery Wrap Acid Absorbing Heat Barrier #132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Thermo Tec Battery Wrap Acid Absorbing Heat Barrier #1320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0D1193E5-575A-4F99-9A81-CC197AA397C9}"/>
              </a:ext>
            </a:extLst>
          </p:cNvPr>
          <p:cNvPicPr>
            <a:picLocks noChangeAspect="1"/>
          </p:cNvPicPr>
          <p:nvPr/>
        </p:nvPicPr>
        <p:blipFill>
          <a:blip r:embed="rId3"/>
          <a:stretch>
            <a:fillRect/>
          </a:stretch>
        </p:blipFill>
        <p:spPr>
          <a:xfrm>
            <a:off x="4812184" y="4033011"/>
            <a:ext cx="3353091" cy="2182557"/>
          </a:xfrm>
          <a:prstGeom prst="rect">
            <a:avLst/>
          </a:prstGeom>
        </p:spPr>
      </p:pic>
      <p:sp>
        <p:nvSpPr>
          <p:cNvPr id="11" name="TextBox 10">
            <a:extLst>
              <a:ext uri="{FF2B5EF4-FFF2-40B4-BE49-F238E27FC236}">
                <a16:creationId xmlns:a16="http://schemas.microsoft.com/office/drawing/2014/main" id="{2D85EC26-8865-48A1-8227-A8E37FCF04BD}"/>
              </a:ext>
            </a:extLst>
          </p:cNvPr>
          <p:cNvSpPr txBox="1"/>
          <p:nvPr/>
        </p:nvSpPr>
        <p:spPr>
          <a:xfrm>
            <a:off x="5411865" y="6215568"/>
            <a:ext cx="2153731" cy="369332"/>
          </a:xfrm>
          <a:prstGeom prst="rect">
            <a:avLst/>
          </a:prstGeom>
          <a:noFill/>
        </p:spPr>
        <p:txBody>
          <a:bodyPr wrap="none" rtlCol="0">
            <a:spAutoFit/>
          </a:bodyPr>
          <a:lstStyle/>
          <a:p>
            <a:r>
              <a:rPr lang="en-US" dirty="0"/>
              <a:t>Portable eyewash [2]</a:t>
            </a:r>
          </a:p>
        </p:txBody>
      </p:sp>
      <p:pic>
        <p:nvPicPr>
          <p:cNvPr id="10" name="Picture 9">
            <a:extLst>
              <a:ext uri="{FF2B5EF4-FFF2-40B4-BE49-F238E27FC236}">
                <a16:creationId xmlns:a16="http://schemas.microsoft.com/office/drawing/2014/main" id="{5688A2A1-686F-45BF-82BA-37814B986947}"/>
              </a:ext>
            </a:extLst>
          </p:cNvPr>
          <p:cNvPicPr>
            <a:picLocks noChangeAspect="1"/>
          </p:cNvPicPr>
          <p:nvPr/>
        </p:nvPicPr>
        <p:blipFill>
          <a:blip r:embed="rId4"/>
          <a:stretch>
            <a:fillRect/>
          </a:stretch>
        </p:blipFill>
        <p:spPr>
          <a:xfrm>
            <a:off x="5411865" y="670108"/>
            <a:ext cx="2048725" cy="2993571"/>
          </a:xfrm>
          <a:prstGeom prst="rect">
            <a:avLst/>
          </a:prstGeom>
        </p:spPr>
      </p:pic>
      <p:sp>
        <p:nvSpPr>
          <p:cNvPr id="13" name="TextBox 12">
            <a:extLst>
              <a:ext uri="{FF2B5EF4-FFF2-40B4-BE49-F238E27FC236}">
                <a16:creationId xmlns:a16="http://schemas.microsoft.com/office/drawing/2014/main" id="{F623B8B1-7D87-472B-A632-A4A7E7DA7004}"/>
              </a:ext>
            </a:extLst>
          </p:cNvPr>
          <p:cNvSpPr txBox="1"/>
          <p:nvPr/>
        </p:nvSpPr>
        <p:spPr>
          <a:xfrm>
            <a:off x="5843757" y="3669758"/>
            <a:ext cx="1184940" cy="369332"/>
          </a:xfrm>
          <a:prstGeom prst="rect">
            <a:avLst/>
          </a:prstGeom>
          <a:noFill/>
        </p:spPr>
        <p:txBody>
          <a:bodyPr wrap="none" rtlCol="0">
            <a:spAutoFit/>
          </a:bodyPr>
          <a:lstStyle/>
          <a:p>
            <a:r>
              <a:rPr lang="en-US" dirty="0"/>
              <a:t>Spill Kit [1]</a:t>
            </a:r>
          </a:p>
        </p:txBody>
      </p:sp>
      <p:sp>
        <p:nvSpPr>
          <p:cNvPr id="12" name="Footer Placeholder 3">
            <a:extLst>
              <a:ext uri="{FF2B5EF4-FFF2-40B4-BE49-F238E27FC236}">
                <a16:creationId xmlns:a16="http://schemas.microsoft.com/office/drawing/2014/main" id="{E5127218-7423-4F7F-8502-CEFF7C2D62CA}"/>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2214314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91" y="153432"/>
            <a:ext cx="7886700" cy="1233587"/>
          </a:xfrm>
        </p:spPr>
        <p:txBody>
          <a:bodyPr>
            <a:normAutofit/>
          </a:bodyPr>
          <a:lstStyle/>
          <a:p>
            <a:r>
              <a:rPr lang="en-US" dirty="0"/>
              <a:t>Electrolyte Spill Kit - Usage</a:t>
            </a:r>
          </a:p>
        </p:txBody>
      </p:sp>
      <p:pic>
        <p:nvPicPr>
          <p:cNvPr id="5" name="Content Placeholder 4"/>
          <p:cNvPicPr>
            <a:picLocks noGrp="1" noChangeAspect="1"/>
          </p:cNvPicPr>
          <p:nvPr>
            <p:ph idx="1"/>
          </p:nvPr>
        </p:nvPicPr>
        <p:blipFill rotWithShape="1">
          <a:blip r:embed="rId3"/>
          <a:srcRect l="37601" t="919" r="28026"/>
          <a:stretch/>
        </p:blipFill>
        <p:spPr>
          <a:xfrm>
            <a:off x="5920765" y="1248247"/>
            <a:ext cx="2658979" cy="4311299"/>
          </a:xfrm>
          <a:prstGeom prst="rect">
            <a:avLst/>
          </a:prstGeom>
        </p:spPr>
      </p:pic>
      <p:sp>
        <p:nvSpPr>
          <p:cNvPr id="4" name="Slide Number Placeholder 3"/>
          <p:cNvSpPr>
            <a:spLocks noGrp="1"/>
          </p:cNvSpPr>
          <p:nvPr>
            <p:ph type="sldNum" sz="quarter" idx="12"/>
          </p:nvPr>
        </p:nvSpPr>
        <p:spPr/>
        <p:txBody>
          <a:bodyPr/>
          <a:lstStyle/>
          <a:p>
            <a:fld id="{472942BE-61A7-4C4E-8590-BB78CF9F1941}" type="slidenum">
              <a:rPr lang="en-US" smtClean="0"/>
              <a:t>58</a:t>
            </a:fld>
            <a:endParaRPr lang="en-US" dirty="0"/>
          </a:p>
        </p:txBody>
      </p:sp>
      <p:sp>
        <p:nvSpPr>
          <p:cNvPr id="8" name="TextBox 7"/>
          <p:cNvSpPr txBox="1"/>
          <p:nvPr/>
        </p:nvSpPr>
        <p:spPr>
          <a:xfrm>
            <a:off x="551056" y="981869"/>
            <a:ext cx="4976088" cy="4832093"/>
          </a:xfrm>
          <a:prstGeom prst="rect">
            <a:avLst/>
          </a:prstGeom>
          <a:noFill/>
        </p:spPr>
        <p:txBody>
          <a:bodyPr wrap="square" rtlCol="0">
            <a:spAutoFit/>
          </a:bodyPr>
          <a:lstStyle/>
          <a:p>
            <a:r>
              <a:rPr lang="en-US" sz="2800" dirty="0">
                <a:hlinkClick r:id="rId4"/>
              </a:rPr>
              <a:t>https://</a:t>
            </a:r>
            <a:r>
              <a:rPr lang="en-US" sz="2800" dirty="0" err="1">
                <a:hlinkClick r:id="rId4"/>
              </a:rPr>
              <a:t>www.youtube.com</a:t>
            </a:r>
            <a:r>
              <a:rPr lang="en-US" sz="2800" dirty="0">
                <a:hlinkClick r:id="rId4"/>
              </a:rPr>
              <a:t>/</a:t>
            </a:r>
            <a:r>
              <a:rPr lang="en-US" sz="2800" dirty="0" err="1">
                <a:hlinkClick r:id="rId4"/>
              </a:rPr>
              <a:t>watch?v</a:t>
            </a:r>
            <a:r>
              <a:rPr lang="en-US" sz="2800" dirty="0">
                <a:hlinkClick r:id="rId4"/>
              </a:rPr>
              <a:t>=noRe87GWIqI</a:t>
            </a:r>
            <a:endParaRPr lang="en-US" sz="2800" dirty="0"/>
          </a:p>
          <a:p>
            <a:endParaRPr lang="en-US" sz="2800" dirty="0"/>
          </a:p>
          <a:p>
            <a:r>
              <a:rPr lang="en-US" sz="2800" dirty="0"/>
              <a:t>Common Items</a:t>
            </a:r>
          </a:p>
          <a:p>
            <a:pPr marL="342900" indent="-342900">
              <a:buAutoNum type="arabicPeriod"/>
            </a:pPr>
            <a:r>
              <a:rPr lang="en-US" sz="2800" dirty="0"/>
              <a:t>Neutralizing agents</a:t>
            </a:r>
          </a:p>
          <a:p>
            <a:pPr marL="342900" indent="-342900">
              <a:buAutoNum type="arabicPeriod"/>
            </a:pPr>
            <a:r>
              <a:rPr lang="en-US" sz="2800" dirty="0"/>
              <a:t>Disposal bags</a:t>
            </a:r>
          </a:p>
          <a:p>
            <a:pPr marL="342900" indent="-342900">
              <a:buAutoNum type="arabicPeriod"/>
            </a:pPr>
            <a:r>
              <a:rPr lang="en-US" sz="2800" dirty="0"/>
              <a:t>Gloves</a:t>
            </a:r>
          </a:p>
          <a:p>
            <a:pPr marL="342900" indent="-342900">
              <a:buAutoNum type="arabicPeriod"/>
            </a:pPr>
            <a:r>
              <a:rPr lang="en-US" sz="2800" dirty="0"/>
              <a:t>Goggles</a:t>
            </a:r>
          </a:p>
          <a:p>
            <a:pPr marL="342900" indent="-342900">
              <a:buAutoNum type="arabicPeriod"/>
            </a:pPr>
            <a:r>
              <a:rPr lang="en-US" sz="2800" dirty="0"/>
              <a:t>Face shield</a:t>
            </a:r>
          </a:p>
          <a:p>
            <a:pPr marL="342900" indent="-342900">
              <a:buAutoNum type="arabicPeriod"/>
            </a:pPr>
            <a:r>
              <a:rPr lang="en-US" sz="2800" dirty="0"/>
              <a:t>Apron/Coveralls </a:t>
            </a:r>
          </a:p>
          <a:p>
            <a:endParaRPr lang="en-US" sz="2800" dirty="0"/>
          </a:p>
        </p:txBody>
      </p:sp>
      <p:sp>
        <p:nvSpPr>
          <p:cNvPr id="6" name="Footer Placeholder 3">
            <a:extLst>
              <a:ext uri="{FF2B5EF4-FFF2-40B4-BE49-F238E27FC236}">
                <a16:creationId xmlns:a16="http://schemas.microsoft.com/office/drawing/2014/main" id="{16A04C72-5DAC-4FBA-A0F1-94450261339A}"/>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1761241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PPE: Eyewashes</a:t>
            </a:r>
          </a:p>
        </p:txBody>
      </p:sp>
      <p:sp>
        <p:nvSpPr>
          <p:cNvPr id="3" name="Content Placeholder 2"/>
          <p:cNvSpPr>
            <a:spLocks noGrp="1"/>
          </p:cNvSpPr>
          <p:nvPr>
            <p:ph idx="1"/>
          </p:nvPr>
        </p:nvSpPr>
        <p:spPr>
          <a:xfrm>
            <a:off x="621030" y="1584227"/>
            <a:ext cx="4255770" cy="4351338"/>
          </a:xfrm>
        </p:spPr>
        <p:txBody>
          <a:bodyPr vert="horz" lIns="91440" tIns="45720" rIns="91440" bIns="45720" rtlCol="0" anchor="t">
            <a:normAutofit/>
          </a:bodyPr>
          <a:lstStyle/>
          <a:p>
            <a:r>
              <a:rPr lang="en-US" dirty="0"/>
              <a:t>Permanent eyewash stations are necessary based on ANSI Z358.1</a:t>
            </a:r>
          </a:p>
          <a:p>
            <a:r>
              <a:rPr lang="en-US" dirty="0"/>
              <a:t>Permanent eyewash stations should be maintained frequently</a:t>
            </a:r>
          </a:p>
          <a:p>
            <a:r>
              <a:rPr lang="en-US" dirty="0"/>
              <a:t>Maintaining and using of portable eyewash bottles</a:t>
            </a:r>
          </a:p>
        </p:txBody>
      </p:sp>
      <p:sp>
        <p:nvSpPr>
          <p:cNvPr id="5" name="Slide Number Placeholder 4"/>
          <p:cNvSpPr>
            <a:spLocks noGrp="1"/>
          </p:cNvSpPr>
          <p:nvPr>
            <p:ph type="sldNum" sz="quarter" idx="12"/>
          </p:nvPr>
        </p:nvSpPr>
        <p:spPr/>
        <p:txBody>
          <a:bodyPr/>
          <a:lstStyle/>
          <a:p>
            <a:fld id="{472942BE-61A7-4C4E-8590-BB78CF9F1941}" type="slidenum">
              <a:rPr lang="en-US" smtClean="0"/>
              <a:pPr/>
              <a:t>59</a:t>
            </a:fld>
            <a:endParaRPr lang="en-US"/>
          </a:p>
        </p:txBody>
      </p:sp>
      <p:pic>
        <p:nvPicPr>
          <p:cNvPr id="1026" name="Picture 2" descr="Image result for permanent eye wash stat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9308" y="1297825"/>
            <a:ext cx="3352797" cy="226352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Image result for permanent eye wash station"/>
          <p:cNvSpPr>
            <a:spLocks noChangeAspect="1" noChangeArrowheads="1"/>
          </p:cNvSpPr>
          <p:nvPr/>
        </p:nvSpPr>
        <p:spPr bwMode="auto">
          <a:xfrm>
            <a:off x="155575" y="-1401763"/>
            <a:ext cx="4514850" cy="2924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permanent eye wash station"/>
          <p:cNvSpPr>
            <a:spLocks noChangeAspect="1" noChangeArrowheads="1"/>
          </p:cNvSpPr>
          <p:nvPr/>
        </p:nvSpPr>
        <p:spPr bwMode="auto">
          <a:xfrm>
            <a:off x="307975" y="-1249363"/>
            <a:ext cx="4514850" cy="2924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5339728" y="3681481"/>
            <a:ext cx="3143296" cy="369332"/>
          </a:xfrm>
          <a:prstGeom prst="rect">
            <a:avLst/>
          </a:prstGeom>
          <a:noFill/>
        </p:spPr>
        <p:txBody>
          <a:bodyPr wrap="none" rtlCol="0">
            <a:spAutoFit/>
          </a:bodyPr>
          <a:lstStyle/>
          <a:p>
            <a:r>
              <a:rPr lang="en-US" dirty="0"/>
              <a:t>Permanent Eyewash station [1] </a:t>
            </a:r>
          </a:p>
        </p:txBody>
      </p:sp>
      <p:sp>
        <p:nvSpPr>
          <p:cNvPr id="10" name="Footer Placeholder 3">
            <a:extLst>
              <a:ext uri="{FF2B5EF4-FFF2-40B4-BE49-F238E27FC236}">
                <a16:creationId xmlns:a16="http://schemas.microsoft.com/office/drawing/2014/main" id="{1B3BB782-AB61-4A56-92AF-2E33504C5114}"/>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481874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General	</a:t>
            </a:r>
          </a:p>
        </p:txBody>
      </p:sp>
      <p:sp>
        <p:nvSpPr>
          <p:cNvPr id="3" name="Content Placeholder 2"/>
          <p:cNvSpPr>
            <a:spLocks noGrp="1"/>
          </p:cNvSpPr>
          <p:nvPr>
            <p:ph idx="1"/>
          </p:nvPr>
        </p:nvSpPr>
        <p:spPr>
          <a:xfrm>
            <a:off x="621030" y="1391723"/>
            <a:ext cx="7886700" cy="4351338"/>
          </a:xfrm>
        </p:spPr>
        <p:txBody>
          <a:bodyPr>
            <a:normAutofit lnSpcReduction="10000"/>
          </a:bodyPr>
          <a:lstStyle/>
          <a:p>
            <a:pPr marL="0" indent="0">
              <a:buNone/>
            </a:pPr>
            <a:r>
              <a:rPr lang="en-US" b="1" dirty="0"/>
              <a:t>Material Handling and Storage</a:t>
            </a:r>
          </a:p>
          <a:p>
            <a:pPr lvl="0"/>
            <a:r>
              <a:rPr lang="en-US" dirty="0"/>
              <a:t>Pre-work inspections for egress paths, trip hazards, and combustible materials</a:t>
            </a:r>
          </a:p>
          <a:p>
            <a:r>
              <a:rPr lang="en-US" dirty="0"/>
              <a:t>Clearance as required by OSHA 1926.250(a)(3) for material (battery) handling equipment</a:t>
            </a:r>
          </a:p>
          <a:p>
            <a:r>
              <a:rPr lang="en-US" dirty="0"/>
              <a:t>Load rating of floors per OSHA 1926.250(a)(2)</a:t>
            </a:r>
          </a:p>
          <a:p>
            <a:r>
              <a:rPr lang="en-US" dirty="0"/>
              <a:t>Protection of batteries from damage during storage and installation</a:t>
            </a:r>
          </a:p>
          <a:p>
            <a:r>
              <a:rPr lang="en-US" dirty="0"/>
              <a:t>Is storage within the building necessary or desirable prior to installation?</a:t>
            </a:r>
          </a:p>
        </p:txBody>
      </p:sp>
      <p:sp>
        <p:nvSpPr>
          <p:cNvPr id="5" name="Slide Number Placeholder 4"/>
          <p:cNvSpPr>
            <a:spLocks noGrp="1"/>
          </p:cNvSpPr>
          <p:nvPr>
            <p:ph type="sldNum" sz="quarter" idx="12"/>
          </p:nvPr>
        </p:nvSpPr>
        <p:spPr/>
        <p:txBody>
          <a:bodyPr/>
          <a:lstStyle/>
          <a:p>
            <a:fld id="{472942BE-61A7-4C4E-8590-BB78CF9F1941}" type="slidenum">
              <a:rPr lang="en-US" smtClean="0"/>
              <a:pPr/>
              <a:t>6</a:t>
            </a:fld>
            <a:endParaRPr lang="en-US"/>
          </a:p>
        </p:txBody>
      </p:sp>
      <p:sp>
        <p:nvSpPr>
          <p:cNvPr id="6" name="Footer Placeholder 3">
            <a:extLst>
              <a:ext uri="{FF2B5EF4-FFF2-40B4-BE49-F238E27FC236}">
                <a16:creationId xmlns:a16="http://schemas.microsoft.com/office/drawing/2014/main" id="{0C4BF9C3-5415-4111-B1CB-BE3765E8B90A}"/>
              </a:ext>
            </a:extLst>
          </p:cNvPr>
          <p:cNvSpPr>
            <a:spLocks noGrp="1"/>
          </p:cNvSpPr>
          <p:nvPr>
            <p:ph type="ftr" sz="quarter" idx="11"/>
          </p:nvPr>
        </p:nvSpPr>
        <p:spPr>
          <a:xfrm>
            <a:off x="0" y="6402339"/>
            <a:ext cx="5760105" cy="365125"/>
          </a:xfrm>
        </p:spPr>
        <p:txBody>
          <a:bodyPr/>
          <a:lstStyle/>
          <a:p>
            <a:r>
              <a:rPr lang="en-US" dirty="0"/>
              <a:t>M4 Battery Safety</a:t>
            </a:r>
          </a:p>
        </p:txBody>
      </p:sp>
    </p:spTree>
    <p:extLst>
      <p:ext uri="{BB962C8B-B14F-4D97-AF65-F5344CB8AC3E}">
        <p14:creationId xmlns:p14="http://schemas.microsoft.com/office/powerpoint/2010/main" val="40258404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926" y="169112"/>
            <a:ext cx="7886700" cy="1233587"/>
          </a:xfrm>
        </p:spPr>
        <p:txBody>
          <a:bodyPr>
            <a:normAutofit/>
          </a:bodyPr>
          <a:lstStyle/>
          <a:p>
            <a:r>
              <a:rPr lang="en-US" dirty="0"/>
              <a:t>Eye wash</a:t>
            </a:r>
          </a:p>
        </p:txBody>
      </p:sp>
      <p:sp>
        <p:nvSpPr>
          <p:cNvPr id="4" name="Slide Number Placeholder 3"/>
          <p:cNvSpPr>
            <a:spLocks noGrp="1"/>
          </p:cNvSpPr>
          <p:nvPr>
            <p:ph type="sldNum" sz="quarter" idx="12"/>
          </p:nvPr>
        </p:nvSpPr>
        <p:spPr/>
        <p:txBody>
          <a:bodyPr/>
          <a:lstStyle/>
          <a:p>
            <a:fld id="{472942BE-61A7-4C4E-8590-BB78CF9F1941}" type="slidenum">
              <a:rPr lang="en-US" smtClean="0"/>
              <a:t>60</a:t>
            </a:fld>
            <a:endParaRPr lang="en-US" dirty="0"/>
          </a:p>
        </p:txBody>
      </p:sp>
      <p:pic>
        <p:nvPicPr>
          <p:cNvPr id="3" name="Picture 2"/>
          <p:cNvPicPr>
            <a:picLocks noChangeAspect="1"/>
          </p:cNvPicPr>
          <p:nvPr/>
        </p:nvPicPr>
        <p:blipFill>
          <a:blip r:embed="rId3"/>
          <a:stretch>
            <a:fillRect/>
          </a:stretch>
        </p:blipFill>
        <p:spPr>
          <a:xfrm>
            <a:off x="0" y="1058144"/>
            <a:ext cx="5080000" cy="3581400"/>
          </a:xfrm>
          <a:prstGeom prst="rect">
            <a:avLst/>
          </a:prstGeom>
        </p:spPr>
      </p:pic>
      <p:pic>
        <p:nvPicPr>
          <p:cNvPr id="5" name="Picture 4" descr="Screen Shot 2017-02-01 at 5.03.0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8344" y="1252262"/>
            <a:ext cx="4103685" cy="3138112"/>
          </a:xfrm>
          <a:prstGeom prst="rect">
            <a:avLst/>
          </a:prstGeom>
        </p:spPr>
      </p:pic>
      <p:sp>
        <p:nvSpPr>
          <p:cNvPr id="8" name="Footer Placeholder 3">
            <a:extLst>
              <a:ext uri="{FF2B5EF4-FFF2-40B4-BE49-F238E27FC236}">
                <a16:creationId xmlns:a16="http://schemas.microsoft.com/office/drawing/2014/main" id="{EB45D19A-7FAB-4C72-B9FF-D73E78A9B4DF}"/>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35432327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926" y="169112"/>
            <a:ext cx="7886700" cy="1233587"/>
          </a:xfrm>
        </p:spPr>
        <p:txBody>
          <a:bodyPr>
            <a:normAutofit/>
          </a:bodyPr>
          <a:lstStyle/>
          <a:p>
            <a:r>
              <a:rPr lang="en-US" dirty="0"/>
              <a:t>OSHA Eye wash</a:t>
            </a:r>
          </a:p>
        </p:txBody>
      </p:sp>
      <p:sp>
        <p:nvSpPr>
          <p:cNvPr id="4" name="Slide Number Placeholder 3"/>
          <p:cNvSpPr>
            <a:spLocks noGrp="1"/>
          </p:cNvSpPr>
          <p:nvPr>
            <p:ph type="sldNum" sz="quarter" idx="12"/>
          </p:nvPr>
        </p:nvSpPr>
        <p:spPr/>
        <p:txBody>
          <a:bodyPr/>
          <a:lstStyle/>
          <a:p>
            <a:fld id="{472942BE-61A7-4C4E-8590-BB78CF9F1941}" type="slidenum">
              <a:rPr lang="en-US" smtClean="0"/>
              <a:t>61</a:t>
            </a:fld>
            <a:endParaRPr lang="en-US" dirty="0"/>
          </a:p>
        </p:txBody>
      </p:sp>
      <p:sp>
        <p:nvSpPr>
          <p:cNvPr id="9" name="Rectangle 8"/>
          <p:cNvSpPr/>
          <p:nvPr/>
        </p:nvSpPr>
        <p:spPr>
          <a:xfrm>
            <a:off x="517362" y="1216502"/>
            <a:ext cx="7885868" cy="4770537"/>
          </a:xfrm>
          <a:prstGeom prst="rect">
            <a:avLst/>
          </a:prstGeom>
        </p:spPr>
        <p:txBody>
          <a:bodyPr wrap="square">
            <a:spAutoFit/>
          </a:bodyPr>
          <a:lstStyle/>
          <a:p>
            <a:r>
              <a:rPr lang="en-US" sz="3200" b="1" i="1" dirty="0"/>
              <a:t>29 CFR 1910.151(c), specifies that </a:t>
            </a:r>
          </a:p>
          <a:p>
            <a:endParaRPr lang="en-US" sz="2400" dirty="0"/>
          </a:p>
          <a:p>
            <a:r>
              <a:rPr lang="en-US" sz="2800" i="1" dirty="0"/>
              <a:t>"where the eyes or body of any person may be exposed to injurious corrosive materials, suitable facilities for quick drenching or flushing of the eyes and body shall be provided within the work area for immediate emergency use. “</a:t>
            </a:r>
          </a:p>
          <a:p>
            <a:endParaRPr lang="en-US" sz="2400" dirty="0"/>
          </a:p>
          <a:p>
            <a:r>
              <a:rPr lang="en-US" sz="2800" dirty="0"/>
              <a:t>Eyewash and/or safety shower would be required where an employee's eyes or body could be exposed to injurious corrosive materials</a:t>
            </a:r>
          </a:p>
        </p:txBody>
      </p:sp>
      <p:sp>
        <p:nvSpPr>
          <p:cNvPr id="6" name="Footer Placeholder 3">
            <a:extLst>
              <a:ext uri="{FF2B5EF4-FFF2-40B4-BE49-F238E27FC236}">
                <a16:creationId xmlns:a16="http://schemas.microsoft.com/office/drawing/2014/main" id="{5BDB1335-8EE5-4F13-8AFD-1E82C4592CF9}"/>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33049984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233587"/>
          </a:xfrm>
        </p:spPr>
        <p:txBody>
          <a:bodyPr>
            <a:normAutofit/>
          </a:bodyPr>
          <a:lstStyle/>
          <a:p>
            <a:r>
              <a:rPr lang="en-US" dirty="0"/>
              <a:t>ARC Flash Increases with Enclosure</a:t>
            </a:r>
          </a:p>
        </p:txBody>
      </p:sp>
      <p:sp>
        <p:nvSpPr>
          <p:cNvPr id="4" name="Slide Number Placeholder 3"/>
          <p:cNvSpPr>
            <a:spLocks noGrp="1"/>
          </p:cNvSpPr>
          <p:nvPr>
            <p:ph type="sldNum" sz="quarter" idx="12"/>
          </p:nvPr>
        </p:nvSpPr>
        <p:spPr/>
        <p:txBody>
          <a:bodyPr/>
          <a:lstStyle/>
          <a:p>
            <a:fld id="{472942BE-61A7-4C4E-8590-BB78CF9F1941}" type="slidenum">
              <a:rPr lang="en-US" smtClean="0"/>
              <a:t>62</a:t>
            </a:fld>
            <a:endParaRPr lang="en-US" dirty="0"/>
          </a:p>
        </p:txBody>
      </p:sp>
      <p:sp>
        <p:nvSpPr>
          <p:cNvPr id="3" name="Content Placeholder 2"/>
          <p:cNvSpPr>
            <a:spLocks noGrp="1"/>
          </p:cNvSpPr>
          <p:nvPr>
            <p:ph idx="1"/>
          </p:nvPr>
        </p:nvSpPr>
        <p:spPr>
          <a:xfrm>
            <a:off x="223200" y="5430389"/>
            <a:ext cx="4348800" cy="1337075"/>
          </a:xfrm>
        </p:spPr>
        <p:txBody>
          <a:bodyPr>
            <a:normAutofit fontScale="92500"/>
          </a:bodyPr>
          <a:lstStyle/>
          <a:p>
            <a:pPr marL="0" indent="0">
              <a:lnSpc>
                <a:spcPct val="120000"/>
              </a:lnSpc>
              <a:spcBef>
                <a:spcPts val="0"/>
              </a:spcBef>
              <a:buNone/>
            </a:pPr>
            <a:r>
              <a:rPr lang="en-US" sz="800" dirty="0"/>
              <a:t>Notes:</a:t>
            </a:r>
          </a:p>
          <a:p>
            <a:pPr marL="514350" indent="-514350">
              <a:lnSpc>
                <a:spcPct val="120000"/>
              </a:lnSpc>
              <a:spcBef>
                <a:spcPts val="0"/>
              </a:spcBef>
              <a:buFont typeface="+mj-lt"/>
              <a:buAutoNum type="arabicPeriod"/>
            </a:pPr>
            <a:r>
              <a:rPr lang="en-US" sz="800" dirty="0"/>
              <a:t>Arc flash and shock PPE may be required to put the battery in a segmented state.   The battery must also be isolated from the system.</a:t>
            </a:r>
          </a:p>
          <a:p>
            <a:pPr marL="514350" indent="-514350">
              <a:lnSpc>
                <a:spcPct val="120000"/>
              </a:lnSpc>
              <a:spcBef>
                <a:spcPts val="0"/>
              </a:spcBef>
              <a:buFont typeface="+mj-lt"/>
              <a:buAutoNum type="arabicPeriod"/>
            </a:pPr>
            <a:r>
              <a:rPr lang="en-US" sz="800" dirty="0"/>
              <a:t>This only applies if the technician cannot reasonably reach across more than 100 volts or if the exposed parts are protected so the technician cannot touch across more than 100 volts.</a:t>
            </a:r>
          </a:p>
          <a:p>
            <a:pPr marL="514350" indent="-514350">
              <a:lnSpc>
                <a:spcPct val="120000"/>
              </a:lnSpc>
              <a:spcBef>
                <a:spcPts val="0"/>
              </a:spcBef>
              <a:buFont typeface="+mj-lt"/>
              <a:buAutoNum type="arabicPeriod"/>
            </a:pPr>
            <a:r>
              <a:rPr lang="en-US" sz="800" dirty="0"/>
              <a:t>If the battery terminals are more than 6 feet apart, or if at least one of the terminals is protected, arc flash PPE is not required with respect to the battery terminal risk.</a:t>
            </a:r>
          </a:p>
          <a:p>
            <a:pPr marL="514350" indent="-514350">
              <a:lnSpc>
                <a:spcPct val="120000"/>
              </a:lnSpc>
              <a:spcBef>
                <a:spcPts val="0"/>
              </a:spcBef>
              <a:buFont typeface="+mj-lt"/>
              <a:buAutoNum type="arabicPeriod"/>
            </a:pPr>
            <a:r>
              <a:rPr lang="en-US" sz="800" dirty="0"/>
              <a:t>There may be additional procedures that can be implemented that would further reduce the arc hazard risk and required PPE.</a:t>
            </a:r>
          </a:p>
        </p:txBody>
      </p:sp>
      <p:pic>
        <p:nvPicPr>
          <p:cNvPr id="5" name="Picture 4">
            <a:extLst>
              <a:ext uri="{FF2B5EF4-FFF2-40B4-BE49-F238E27FC236}">
                <a16:creationId xmlns:a16="http://schemas.microsoft.com/office/drawing/2014/main" id="{7CCBA7BF-6331-4FCB-A0A7-BFA1BA4A09C7}"/>
              </a:ext>
            </a:extLst>
          </p:cNvPr>
          <p:cNvPicPr>
            <a:picLocks noChangeAspect="1"/>
          </p:cNvPicPr>
          <p:nvPr/>
        </p:nvPicPr>
        <p:blipFill>
          <a:blip r:embed="rId3"/>
          <a:stretch>
            <a:fillRect/>
          </a:stretch>
        </p:blipFill>
        <p:spPr>
          <a:xfrm>
            <a:off x="223200" y="981919"/>
            <a:ext cx="8697600" cy="5030426"/>
          </a:xfrm>
          <a:prstGeom prst="rect">
            <a:avLst/>
          </a:prstGeom>
        </p:spPr>
      </p:pic>
    </p:spTree>
    <p:extLst>
      <p:ext uri="{BB962C8B-B14F-4D97-AF65-F5344CB8AC3E}">
        <p14:creationId xmlns:p14="http://schemas.microsoft.com/office/powerpoint/2010/main" val="23566951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6150"/>
            <a:ext cx="7886700" cy="1233587"/>
          </a:xfrm>
        </p:spPr>
        <p:txBody>
          <a:bodyPr>
            <a:normAutofit/>
          </a:bodyPr>
          <a:lstStyle/>
          <a:p>
            <a:r>
              <a:rPr lang="en-US" dirty="0"/>
              <a:t>Acid Contact from </a:t>
            </a:r>
            <a:r>
              <a:rPr lang="en-US" dirty="0" err="1"/>
              <a:t>EnerSys</a:t>
            </a:r>
            <a:r>
              <a:rPr lang="en-US" dirty="0"/>
              <a:t> Example</a:t>
            </a:r>
          </a:p>
        </p:txBody>
      </p:sp>
      <p:sp>
        <p:nvSpPr>
          <p:cNvPr id="4" name="Slide Number Placeholder 3"/>
          <p:cNvSpPr>
            <a:spLocks noGrp="1"/>
          </p:cNvSpPr>
          <p:nvPr>
            <p:ph type="sldNum" sz="quarter" idx="12"/>
          </p:nvPr>
        </p:nvSpPr>
        <p:spPr/>
        <p:txBody>
          <a:bodyPr/>
          <a:lstStyle/>
          <a:p>
            <a:fld id="{472942BE-61A7-4C4E-8590-BB78CF9F1941}" type="slidenum">
              <a:rPr lang="en-US" smtClean="0"/>
              <a:t>63</a:t>
            </a:fld>
            <a:endParaRPr lang="en-US" dirty="0"/>
          </a:p>
        </p:txBody>
      </p:sp>
      <p:sp>
        <p:nvSpPr>
          <p:cNvPr id="3" name="TextBox 2"/>
          <p:cNvSpPr txBox="1"/>
          <p:nvPr/>
        </p:nvSpPr>
        <p:spPr>
          <a:xfrm>
            <a:off x="282198" y="1287301"/>
            <a:ext cx="8690404" cy="5201424"/>
          </a:xfrm>
          <a:prstGeom prst="rect">
            <a:avLst/>
          </a:prstGeom>
          <a:noFill/>
        </p:spPr>
        <p:txBody>
          <a:bodyPr wrap="square" rtlCol="0">
            <a:spAutoFit/>
          </a:bodyPr>
          <a:lstStyle/>
          <a:p>
            <a:r>
              <a:rPr lang="en-US" sz="2800" b="1" i="1" dirty="0"/>
              <a:t>In case of sulfuric acid contact with clothing or material </a:t>
            </a:r>
          </a:p>
          <a:p>
            <a:endParaRPr lang="en-US" sz="2800" dirty="0"/>
          </a:p>
          <a:p>
            <a:r>
              <a:rPr lang="en-US" sz="2800" b="1" dirty="0"/>
              <a:t>IMMEDIATELY</a:t>
            </a:r>
            <a:r>
              <a:rPr lang="en-US" sz="2800" dirty="0"/>
              <a:t>:</a:t>
            </a:r>
          </a:p>
          <a:p>
            <a:endParaRPr lang="en-US" sz="2400" dirty="0"/>
          </a:p>
          <a:p>
            <a:pPr marL="342900" indent="-342900">
              <a:buAutoNum type="arabicPeriod"/>
            </a:pPr>
            <a:r>
              <a:rPr lang="en-US" sz="2800" dirty="0"/>
              <a:t> REMOVE CONTAMINATED CLOTHING</a:t>
            </a:r>
          </a:p>
          <a:p>
            <a:endParaRPr lang="en-US" sz="2800" dirty="0"/>
          </a:p>
          <a:p>
            <a:pPr marL="392113" indent="-392113"/>
            <a:r>
              <a:rPr lang="en-US" sz="2800" dirty="0"/>
              <a:t>2.  Apply a solution of sodium bicarbonate solution (1.0 </a:t>
            </a:r>
            <a:r>
              <a:rPr lang="en-US" sz="2800" dirty="0" err="1"/>
              <a:t>lb</a:t>
            </a:r>
            <a:r>
              <a:rPr lang="en-US" sz="2800" dirty="0"/>
              <a:t>/1.0 gal or 0.5 kg/5.0 liters of water) on the clothing or material.</a:t>
            </a:r>
          </a:p>
          <a:p>
            <a:endParaRPr lang="en-US" sz="2800" dirty="0"/>
          </a:p>
          <a:p>
            <a:pPr marL="392113" indent="-392113"/>
            <a:r>
              <a:rPr lang="en-US" sz="2800" dirty="0"/>
              <a:t>3. Apply the solution until bubbling stops, then rinse with clean water.</a:t>
            </a:r>
          </a:p>
        </p:txBody>
      </p:sp>
      <p:sp>
        <p:nvSpPr>
          <p:cNvPr id="6" name="Footer Placeholder 3">
            <a:extLst>
              <a:ext uri="{FF2B5EF4-FFF2-40B4-BE49-F238E27FC236}">
                <a16:creationId xmlns:a16="http://schemas.microsoft.com/office/drawing/2014/main" id="{9C3F192C-F4FA-4F96-9142-1866E38CA7D6}"/>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15626140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4E349-4322-440F-88FB-9F28D63E18B3}"/>
              </a:ext>
            </a:extLst>
          </p:cNvPr>
          <p:cNvSpPr>
            <a:spLocks noGrp="1"/>
          </p:cNvSpPr>
          <p:nvPr>
            <p:ph type="title"/>
          </p:nvPr>
        </p:nvSpPr>
        <p:spPr/>
        <p:txBody>
          <a:bodyPr/>
          <a:lstStyle/>
          <a:p>
            <a:r>
              <a:rPr lang="en-US" dirty="0"/>
              <a:t>Job Hazard Analysis</a:t>
            </a:r>
          </a:p>
        </p:txBody>
      </p:sp>
      <p:sp>
        <p:nvSpPr>
          <p:cNvPr id="3" name="Content Placeholder 2">
            <a:extLst>
              <a:ext uri="{FF2B5EF4-FFF2-40B4-BE49-F238E27FC236}">
                <a16:creationId xmlns:a16="http://schemas.microsoft.com/office/drawing/2014/main" id="{6CB30898-820F-4F8E-8812-6BE825FDB28B}"/>
              </a:ext>
            </a:extLst>
          </p:cNvPr>
          <p:cNvSpPr>
            <a:spLocks noGrp="1"/>
          </p:cNvSpPr>
          <p:nvPr>
            <p:ph idx="1"/>
          </p:nvPr>
        </p:nvSpPr>
        <p:spPr>
          <a:xfrm>
            <a:off x="610144" y="1232540"/>
            <a:ext cx="7886700" cy="5092059"/>
          </a:xfrm>
        </p:spPr>
        <p:txBody>
          <a:bodyPr>
            <a:normAutofit/>
          </a:bodyPr>
          <a:lstStyle/>
          <a:p>
            <a:r>
              <a:rPr lang="en-US" dirty="0"/>
              <a:t>Prepare for what is likely to happen</a:t>
            </a:r>
          </a:p>
          <a:p>
            <a:r>
              <a:rPr lang="en-US" dirty="0"/>
              <a:t>Plan for what might happen</a:t>
            </a:r>
          </a:p>
          <a:p>
            <a:pPr lvl="1"/>
            <a:endParaRPr lang="en-US" dirty="0"/>
          </a:p>
          <a:p>
            <a:r>
              <a:rPr lang="en-US" dirty="0"/>
              <a:t>Ask yourself:</a:t>
            </a:r>
          </a:p>
          <a:p>
            <a:pPr lvl="1"/>
            <a:r>
              <a:rPr lang="en-US" dirty="0"/>
              <a:t>What can go wrong?</a:t>
            </a:r>
          </a:p>
          <a:p>
            <a:pPr lvl="2"/>
            <a:r>
              <a:rPr lang="en-US" dirty="0"/>
              <a:t>Where and to who?</a:t>
            </a:r>
          </a:p>
          <a:p>
            <a:pPr lvl="1"/>
            <a:r>
              <a:rPr lang="en-US" dirty="0"/>
              <a:t>What are the consequences?</a:t>
            </a:r>
          </a:p>
          <a:p>
            <a:pPr lvl="1"/>
            <a:r>
              <a:rPr lang="en-US" dirty="0"/>
              <a:t>How could it happen?</a:t>
            </a:r>
          </a:p>
          <a:p>
            <a:pPr lvl="1"/>
            <a:r>
              <a:rPr lang="en-US" dirty="0"/>
              <a:t>How likely is it that the hazard will occur?</a:t>
            </a:r>
          </a:p>
          <a:p>
            <a:pPr lvl="1"/>
            <a:r>
              <a:rPr lang="en-US" dirty="0"/>
              <a:t>What does OSHA require at a minimum?</a:t>
            </a:r>
          </a:p>
          <a:p>
            <a:pPr lvl="1"/>
            <a:r>
              <a:rPr lang="en-US" dirty="0"/>
              <a:t>What does the Safety Data Sheet (SDS) recommend?</a:t>
            </a:r>
          </a:p>
          <a:p>
            <a:pPr lvl="1"/>
            <a:r>
              <a:rPr lang="en-US" dirty="0"/>
              <a:t>What does the equipment manual recommend?</a:t>
            </a:r>
          </a:p>
          <a:p>
            <a:endParaRPr lang="en-US" dirty="0"/>
          </a:p>
          <a:p>
            <a:endParaRPr lang="en-US" dirty="0"/>
          </a:p>
        </p:txBody>
      </p:sp>
      <p:sp>
        <p:nvSpPr>
          <p:cNvPr id="5" name="Slide Number Placeholder 4">
            <a:extLst>
              <a:ext uri="{FF2B5EF4-FFF2-40B4-BE49-F238E27FC236}">
                <a16:creationId xmlns:a16="http://schemas.microsoft.com/office/drawing/2014/main" id="{2832CE64-BCE1-4BA8-AB54-B223064BA955}"/>
              </a:ext>
            </a:extLst>
          </p:cNvPr>
          <p:cNvSpPr>
            <a:spLocks noGrp="1"/>
          </p:cNvSpPr>
          <p:nvPr>
            <p:ph type="sldNum" sz="quarter" idx="12"/>
          </p:nvPr>
        </p:nvSpPr>
        <p:spPr/>
        <p:txBody>
          <a:bodyPr/>
          <a:lstStyle/>
          <a:p>
            <a:fld id="{472942BE-61A7-4C4E-8590-BB78CF9F1941}" type="slidenum">
              <a:rPr lang="en-US" smtClean="0"/>
              <a:pPr/>
              <a:t>64</a:t>
            </a:fld>
            <a:endParaRPr lang="en-US"/>
          </a:p>
        </p:txBody>
      </p:sp>
      <p:sp>
        <p:nvSpPr>
          <p:cNvPr id="6" name="Footer Placeholder 3">
            <a:extLst>
              <a:ext uri="{FF2B5EF4-FFF2-40B4-BE49-F238E27FC236}">
                <a16:creationId xmlns:a16="http://schemas.microsoft.com/office/drawing/2014/main" id="{45549757-DFDF-4723-A863-02746FD2CEF0}"/>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36059211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Hazard Analysis: Example</a:t>
            </a:r>
          </a:p>
        </p:txBody>
      </p:sp>
      <p:sp>
        <p:nvSpPr>
          <p:cNvPr id="3" name="Content Placeholder 2"/>
          <p:cNvSpPr>
            <a:spLocks noGrp="1"/>
          </p:cNvSpPr>
          <p:nvPr>
            <p:ph idx="1"/>
          </p:nvPr>
        </p:nvSpPr>
        <p:spPr>
          <a:xfrm>
            <a:off x="532538" y="3483430"/>
            <a:ext cx="7886700" cy="2918908"/>
          </a:xfrm>
        </p:spPr>
        <p:txBody>
          <a:bodyPr numCol="2">
            <a:normAutofit lnSpcReduction="10000"/>
          </a:bodyPr>
          <a:lstStyle/>
          <a:p>
            <a:pPr>
              <a:buFont typeface="Wingdings" panose="05000000000000000000" pitchFamily="2" charset="2"/>
              <a:buChar char="q"/>
            </a:pPr>
            <a:r>
              <a:rPr lang="en-US" dirty="0"/>
              <a:t>Dilute</a:t>
            </a:r>
          </a:p>
          <a:p>
            <a:pPr>
              <a:buFont typeface="Wingdings" panose="05000000000000000000" pitchFamily="2" charset="2"/>
              <a:buChar char="q"/>
            </a:pPr>
            <a:r>
              <a:rPr lang="en-US" dirty="0"/>
              <a:t>Neutralize</a:t>
            </a:r>
          </a:p>
          <a:p>
            <a:pPr>
              <a:buFont typeface="Wingdings" panose="05000000000000000000" pitchFamily="2" charset="2"/>
              <a:buChar char="q"/>
            </a:pPr>
            <a:r>
              <a:rPr lang="en-US" dirty="0"/>
              <a:t>Absorb</a:t>
            </a:r>
          </a:p>
          <a:p>
            <a:pPr>
              <a:buFont typeface="Wingdings" panose="05000000000000000000" pitchFamily="2" charset="2"/>
              <a:buChar char="q"/>
            </a:pPr>
            <a:r>
              <a:rPr lang="en-US" dirty="0"/>
              <a:t>Contain</a:t>
            </a:r>
          </a:p>
          <a:p>
            <a:pPr>
              <a:buFont typeface="Wingdings" panose="05000000000000000000" pitchFamily="2" charset="2"/>
              <a:buChar char="q"/>
            </a:pPr>
            <a:r>
              <a:rPr lang="en-US" dirty="0"/>
              <a:t>Ventilate</a:t>
            </a:r>
          </a:p>
          <a:p>
            <a:pPr>
              <a:buFont typeface="Wingdings" panose="05000000000000000000" pitchFamily="2" charset="2"/>
              <a:buChar char="q"/>
            </a:pPr>
            <a:r>
              <a:rPr lang="en-US" dirty="0"/>
              <a:t>Illuminate</a:t>
            </a:r>
          </a:p>
          <a:p>
            <a:pPr>
              <a:buFont typeface="Wingdings" panose="05000000000000000000" pitchFamily="2" charset="2"/>
              <a:buChar char="q"/>
            </a:pPr>
            <a:r>
              <a:rPr lang="en-US" dirty="0"/>
              <a:t>_</a:t>
            </a:r>
          </a:p>
          <a:p>
            <a:pPr>
              <a:buFont typeface="Wingdings" panose="05000000000000000000" pitchFamily="2" charset="2"/>
              <a:buChar char="q"/>
            </a:pPr>
            <a:r>
              <a:rPr lang="en-US" dirty="0"/>
              <a:t>_</a:t>
            </a:r>
          </a:p>
          <a:p>
            <a:pPr>
              <a:buFont typeface="Wingdings" panose="05000000000000000000" pitchFamily="2" charset="2"/>
              <a:buChar char="q"/>
            </a:pPr>
            <a:r>
              <a:rPr lang="en-US" dirty="0"/>
              <a:t>_</a:t>
            </a:r>
          </a:p>
          <a:p>
            <a:pPr>
              <a:buFont typeface="Wingdings" panose="05000000000000000000" pitchFamily="2" charset="2"/>
              <a:buChar char="q"/>
            </a:pPr>
            <a:r>
              <a:rPr lang="en-US" dirty="0"/>
              <a:t>_</a:t>
            </a:r>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65</a:t>
            </a:fld>
            <a:endParaRPr lang="en-US"/>
          </a:p>
        </p:txBody>
      </p:sp>
      <p:sp>
        <p:nvSpPr>
          <p:cNvPr id="7" name="Rectangle 6">
            <a:extLst>
              <a:ext uri="{FF2B5EF4-FFF2-40B4-BE49-F238E27FC236}">
                <a16:creationId xmlns:a16="http://schemas.microsoft.com/office/drawing/2014/main" id="{EC1AC546-65F9-4A55-92BB-239A025E2A38}"/>
              </a:ext>
            </a:extLst>
          </p:cNvPr>
          <p:cNvSpPr/>
          <p:nvPr/>
        </p:nvSpPr>
        <p:spPr>
          <a:xfrm>
            <a:off x="532538" y="1404257"/>
            <a:ext cx="7886700" cy="1569660"/>
          </a:xfrm>
          <a:prstGeom prst="rect">
            <a:avLst/>
          </a:prstGeom>
        </p:spPr>
        <p:txBody>
          <a:bodyPr wrap="square">
            <a:spAutoFit/>
          </a:bodyPr>
          <a:lstStyle/>
          <a:p>
            <a:pPr algn="ctr"/>
            <a:r>
              <a:rPr lang="en-US" sz="2400" dirty="0"/>
              <a:t>Task Description</a:t>
            </a:r>
          </a:p>
          <a:p>
            <a:pPr algn="ctr"/>
            <a:r>
              <a:rPr lang="en-US" sz="2400" dirty="0"/>
              <a:t>Moving/Installing VLA “Wet” Lead Acid Batteries</a:t>
            </a:r>
          </a:p>
          <a:p>
            <a:pPr algn="ctr"/>
            <a:endParaRPr lang="en-US" sz="2400" dirty="0"/>
          </a:p>
          <a:p>
            <a:pPr algn="ctr"/>
            <a:r>
              <a:rPr lang="en-US" sz="2400" dirty="0"/>
              <a:t>Engineering Controls - Discussion</a:t>
            </a:r>
          </a:p>
        </p:txBody>
      </p:sp>
      <p:sp>
        <p:nvSpPr>
          <p:cNvPr id="8" name="Footer Placeholder 3">
            <a:extLst>
              <a:ext uri="{FF2B5EF4-FFF2-40B4-BE49-F238E27FC236}">
                <a16:creationId xmlns:a16="http://schemas.microsoft.com/office/drawing/2014/main" id="{4A304B14-487B-4C8C-A9FD-9B2AF0F9719F}"/>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12597958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Hazard Analysis: Example</a:t>
            </a:r>
          </a:p>
        </p:txBody>
      </p:sp>
      <p:sp>
        <p:nvSpPr>
          <p:cNvPr id="3" name="Content Placeholder 2"/>
          <p:cNvSpPr>
            <a:spLocks noGrp="1"/>
          </p:cNvSpPr>
          <p:nvPr>
            <p:ph idx="1"/>
          </p:nvPr>
        </p:nvSpPr>
        <p:spPr>
          <a:xfrm>
            <a:off x="532538" y="3483430"/>
            <a:ext cx="7886700" cy="2918908"/>
          </a:xfrm>
        </p:spPr>
        <p:txBody>
          <a:bodyPr numCol="2">
            <a:normAutofit fontScale="92500" lnSpcReduction="20000"/>
          </a:bodyPr>
          <a:lstStyle/>
          <a:p>
            <a:pPr>
              <a:buFont typeface="Wingdings" panose="05000000000000000000" pitchFamily="2" charset="2"/>
              <a:buChar char="q"/>
            </a:pPr>
            <a:r>
              <a:rPr lang="en-US" dirty="0"/>
              <a:t>Job briefing?</a:t>
            </a:r>
          </a:p>
          <a:p>
            <a:pPr>
              <a:buFont typeface="Wingdings" panose="05000000000000000000" pitchFamily="2" charset="2"/>
              <a:buChar char="q"/>
            </a:pPr>
            <a:r>
              <a:rPr lang="en-US" dirty="0"/>
              <a:t>Evacuate floors below?</a:t>
            </a:r>
          </a:p>
          <a:p>
            <a:pPr>
              <a:buFont typeface="Wingdings" panose="05000000000000000000" pitchFamily="2" charset="2"/>
              <a:buChar char="q"/>
            </a:pPr>
            <a:r>
              <a:rPr lang="en-US" dirty="0"/>
              <a:t>Evacuate spill area?</a:t>
            </a:r>
          </a:p>
          <a:p>
            <a:pPr>
              <a:buFont typeface="Wingdings" panose="05000000000000000000" pitchFamily="2" charset="2"/>
              <a:buChar char="q"/>
            </a:pPr>
            <a:r>
              <a:rPr lang="en-US" dirty="0"/>
              <a:t>Isolate/secure area?</a:t>
            </a:r>
          </a:p>
          <a:p>
            <a:pPr lvl="1">
              <a:buFont typeface="Wingdings" panose="05000000000000000000" pitchFamily="2" charset="2"/>
              <a:buChar char="q"/>
            </a:pPr>
            <a:r>
              <a:rPr lang="en-US" dirty="0"/>
              <a:t>Signs</a:t>
            </a:r>
          </a:p>
          <a:p>
            <a:pPr lvl="1">
              <a:buFont typeface="Wingdings" panose="05000000000000000000" pitchFamily="2" charset="2"/>
              <a:buChar char="q"/>
            </a:pPr>
            <a:r>
              <a:rPr lang="en-US" dirty="0"/>
              <a:t>Barricades</a:t>
            </a:r>
          </a:p>
          <a:p>
            <a:pPr>
              <a:buFont typeface="Wingdings" panose="05000000000000000000" pitchFamily="2" charset="2"/>
              <a:buChar char="q"/>
            </a:pPr>
            <a:r>
              <a:rPr lang="en-US" dirty="0"/>
              <a:t>What personnel needed?</a:t>
            </a:r>
          </a:p>
          <a:p>
            <a:pPr>
              <a:buFont typeface="Wingdings" panose="05000000000000000000" pitchFamily="2" charset="2"/>
              <a:buChar char="q"/>
            </a:pPr>
            <a:r>
              <a:rPr lang="en-US" dirty="0"/>
              <a:t>What personnel permitted?</a:t>
            </a:r>
          </a:p>
          <a:p>
            <a:pPr>
              <a:buFont typeface="Wingdings" panose="05000000000000000000" pitchFamily="2" charset="2"/>
              <a:buChar char="q"/>
            </a:pPr>
            <a:r>
              <a:rPr lang="en-US" dirty="0"/>
              <a:t>Locate and test eyewash station?</a:t>
            </a:r>
          </a:p>
          <a:p>
            <a:pPr>
              <a:buFont typeface="Wingdings" panose="05000000000000000000" pitchFamily="2" charset="2"/>
              <a:buChar char="q"/>
            </a:pPr>
            <a:r>
              <a:rPr lang="en-US" dirty="0"/>
              <a:t>Can hazard be reduced by scheduling?</a:t>
            </a:r>
          </a:p>
          <a:p>
            <a:pPr>
              <a:buFont typeface="Wingdings" panose="05000000000000000000" pitchFamily="2" charset="2"/>
              <a:buChar char="q"/>
            </a:pPr>
            <a:r>
              <a:rPr lang="en-US" dirty="0"/>
              <a:t>Fire/Rescue/HazMat crew?</a:t>
            </a:r>
          </a:p>
        </p:txBody>
      </p:sp>
      <p:sp>
        <p:nvSpPr>
          <p:cNvPr id="5" name="Slide Number Placeholder 4"/>
          <p:cNvSpPr>
            <a:spLocks noGrp="1"/>
          </p:cNvSpPr>
          <p:nvPr>
            <p:ph type="sldNum" sz="quarter" idx="12"/>
          </p:nvPr>
        </p:nvSpPr>
        <p:spPr/>
        <p:txBody>
          <a:bodyPr/>
          <a:lstStyle/>
          <a:p>
            <a:fld id="{472942BE-61A7-4C4E-8590-BB78CF9F1941}" type="slidenum">
              <a:rPr lang="en-US" smtClean="0"/>
              <a:pPr/>
              <a:t>66</a:t>
            </a:fld>
            <a:endParaRPr lang="en-US"/>
          </a:p>
        </p:txBody>
      </p:sp>
      <p:sp>
        <p:nvSpPr>
          <p:cNvPr id="7" name="Rectangle 6">
            <a:extLst>
              <a:ext uri="{FF2B5EF4-FFF2-40B4-BE49-F238E27FC236}">
                <a16:creationId xmlns:a16="http://schemas.microsoft.com/office/drawing/2014/main" id="{EC1AC546-65F9-4A55-92BB-239A025E2A38}"/>
              </a:ext>
            </a:extLst>
          </p:cNvPr>
          <p:cNvSpPr/>
          <p:nvPr/>
        </p:nvSpPr>
        <p:spPr>
          <a:xfrm>
            <a:off x="532538" y="1404257"/>
            <a:ext cx="7886700" cy="1569660"/>
          </a:xfrm>
          <a:prstGeom prst="rect">
            <a:avLst/>
          </a:prstGeom>
        </p:spPr>
        <p:txBody>
          <a:bodyPr wrap="square">
            <a:spAutoFit/>
          </a:bodyPr>
          <a:lstStyle/>
          <a:p>
            <a:pPr algn="ctr"/>
            <a:r>
              <a:rPr lang="en-US" sz="2400" dirty="0"/>
              <a:t>Task Description</a:t>
            </a:r>
          </a:p>
          <a:p>
            <a:pPr algn="ctr"/>
            <a:r>
              <a:rPr lang="en-US" sz="2400" dirty="0"/>
              <a:t>Moving/Installing VLA “Wet” Lead Acid Batteries</a:t>
            </a:r>
          </a:p>
          <a:p>
            <a:pPr algn="ctr"/>
            <a:endParaRPr lang="en-US" sz="2400" dirty="0"/>
          </a:p>
          <a:p>
            <a:pPr algn="ctr"/>
            <a:r>
              <a:rPr lang="en-US" sz="2400" dirty="0"/>
              <a:t>Administrative Controls - Discussion</a:t>
            </a:r>
          </a:p>
        </p:txBody>
      </p:sp>
      <p:sp>
        <p:nvSpPr>
          <p:cNvPr id="8" name="Footer Placeholder 3">
            <a:extLst>
              <a:ext uri="{FF2B5EF4-FFF2-40B4-BE49-F238E27FC236}">
                <a16:creationId xmlns:a16="http://schemas.microsoft.com/office/drawing/2014/main" id="{D8E0FAB8-CFE0-42A6-8B3A-E706FBCA1F7B}"/>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40288283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Hazard Analysis: Example</a:t>
            </a:r>
          </a:p>
        </p:txBody>
      </p:sp>
      <p:sp>
        <p:nvSpPr>
          <p:cNvPr id="3" name="Content Placeholder 2"/>
          <p:cNvSpPr>
            <a:spLocks noGrp="1"/>
          </p:cNvSpPr>
          <p:nvPr>
            <p:ph idx="1"/>
          </p:nvPr>
        </p:nvSpPr>
        <p:spPr>
          <a:xfrm>
            <a:off x="532538" y="3483430"/>
            <a:ext cx="7886700" cy="2918908"/>
          </a:xfrm>
        </p:spPr>
        <p:txBody>
          <a:bodyPr numCol="2">
            <a:normAutofit fontScale="77500" lnSpcReduction="20000"/>
          </a:bodyPr>
          <a:lstStyle/>
          <a:p>
            <a:pPr>
              <a:buFont typeface="Wingdings" panose="05000000000000000000" pitchFamily="2" charset="2"/>
              <a:buChar char="q"/>
            </a:pPr>
            <a:r>
              <a:rPr lang="en-US" dirty="0"/>
              <a:t>Hard Hat</a:t>
            </a:r>
          </a:p>
          <a:p>
            <a:pPr>
              <a:buFont typeface="Wingdings" panose="05000000000000000000" pitchFamily="2" charset="2"/>
              <a:buChar char="q"/>
            </a:pPr>
            <a:r>
              <a:rPr lang="en-US" dirty="0"/>
              <a:t>Splash Goggles</a:t>
            </a:r>
          </a:p>
          <a:p>
            <a:pPr>
              <a:buFont typeface="Wingdings" panose="05000000000000000000" pitchFamily="2" charset="2"/>
              <a:buChar char="q"/>
            </a:pPr>
            <a:r>
              <a:rPr lang="en-US" dirty="0"/>
              <a:t>Safety Glasses</a:t>
            </a:r>
          </a:p>
          <a:p>
            <a:pPr>
              <a:buFont typeface="Wingdings" panose="05000000000000000000" pitchFamily="2" charset="2"/>
              <a:buChar char="q"/>
            </a:pPr>
            <a:r>
              <a:rPr lang="en-US" dirty="0"/>
              <a:t>Face Shield </a:t>
            </a:r>
          </a:p>
          <a:p>
            <a:pPr>
              <a:buFont typeface="Wingdings" panose="05000000000000000000" pitchFamily="2" charset="2"/>
              <a:buChar char="q"/>
            </a:pPr>
            <a:r>
              <a:rPr lang="en-US" dirty="0"/>
              <a:t>Acid Resistant Apron</a:t>
            </a:r>
          </a:p>
          <a:p>
            <a:pPr>
              <a:buFont typeface="Wingdings" panose="05000000000000000000" pitchFamily="2" charset="2"/>
              <a:buChar char="q"/>
            </a:pPr>
            <a:r>
              <a:rPr lang="en-US" dirty="0"/>
              <a:t>Spill Kit</a:t>
            </a:r>
          </a:p>
          <a:p>
            <a:pPr>
              <a:buFont typeface="Wingdings" panose="05000000000000000000" pitchFamily="2" charset="2"/>
              <a:buChar char="q"/>
            </a:pPr>
            <a:r>
              <a:rPr lang="en-US" dirty="0"/>
              <a:t>Acid Resistant Gloves</a:t>
            </a:r>
          </a:p>
          <a:p>
            <a:pPr>
              <a:buFont typeface="Wingdings" panose="05000000000000000000" pitchFamily="2" charset="2"/>
              <a:buChar char="q"/>
            </a:pPr>
            <a:r>
              <a:rPr lang="en-US" dirty="0"/>
              <a:t>Fire Extinguisher</a:t>
            </a:r>
          </a:p>
          <a:p>
            <a:pPr>
              <a:buFont typeface="Wingdings" panose="05000000000000000000" pitchFamily="2" charset="2"/>
              <a:buChar char="q"/>
            </a:pPr>
            <a:r>
              <a:rPr lang="en-US" dirty="0"/>
              <a:t>Voltage Rated Gloves</a:t>
            </a:r>
          </a:p>
          <a:p>
            <a:pPr>
              <a:buFont typeface="Wingdings" panose="05000000000000000000" pitchFamily="2" charset="2"/>
              <a:buChar char="q"/>
            </a:pPr>
            <a:r>
              <a:rPr lang="en-US" dirty="0"/>
              <a:t>Leather Protectors</a:t>
            </a:r>
          </a:p>
          <a:p>
            <a:pPr>
              <a:buFont typeface="Wingdings" panose="05000000000000000000" pitchFamily="2" charset="2"/>
              <a:buChar char="q"/>
            </a:pPr>
            <a:r>
              <a:rPr lang="en-US" dirty="0"/>
              <a:t>Leather Gloves</a:t>
            </a:r>
          </a:p>
          <a:p>
            <a:pPr>
              <a:buFont typeface="Wingdings" panose="05000000000000000000" pitchFamily="2" charset="2"/>
              <a:buChar char="q"/>
            </a:pPr>
            <a:r>
              <a:rPr lang="en-US" dirty="0"/>
              <a:t>Neutralizing Agent</a:t>
            </a:r>
          </a:p>
          <a:p>
            <a:pPr>
              <a:buFont typeface="Wingdings" panose="05000000000000000000" pitchFamily="2" charset="2"/>
              <a:buChar char="q"/>
            </a:pPr>
            <a:r>
              <a:rPr lang="en-US" dirty="0"/>
              <a:t>Safety shoes with acid resistant soles</a:t>
            </a:r>
          </a:p>
          <a:p>
            <a:pPr>
              <a:buFont typeface="Wingdings" panose="05000000000000000000" pitchFamily="2" charset="2"/>
              <a:buChar char="q"/>
            </a:pPr>
            <a:r>
              <a:rPr lang="en-US" dirty="0"/>
              <a:t>Eye Wash Station</a:t>
            </a:r>
          </a:p>
          <a:p>
            <a:pPr>
              <a:buFont typeface="Wingdings" panose="05000000000000000000" pitchFamily="2" charset="2"/>
              <a:buChar char="q"/>
            </a:pPr>
            <a:r>
              <a:rPr lang="en-US" dirty="0"/>
              <a:t>Drench Shower</a:t>
            </a:r>
          </a:p>
        </p:txBody>
      </p:sp>
      <p:sp>
        <p:nvSpPr>
          <p:cNvPr id="5" name="Slide Number Placeholder 4"/>
          <p:cNvSpPr>
            <a:spLocks noGrp="1"/>
          </p:cNvSpPr>
          <p:nvPr>
            <p:ph type="sldNum" sz="quarter" idx="12"/>
          </p:nvPr>
        </p:nvSpPr>
        <p:spPr/>
        <p:txBody>
          <a:bodyPr/>
          <a:lstStyle/>
          <a:p>
            <a:fld id="{472942BE-61A7-4C4E-8590-BB78CF9F1941}" type="slidenum">
              <a:rPr lang="en-US" smtClean="0"/>
              <a:pPr/>
              <a:t>67</a:t>
            </a:fld>
            <a:endParaRPr lang="en-US"/>
          </a:p>
        </p:txBody>
      </p:sp>
      <p:sp>
        <p:nvSpPr>
          <p:cNvPr id="7" name="Rectangle 6">
            <a:extLst>
              <a:ext uri="{FF2B5EF4-FFF2-40B4-BE49-F238E27FC236}">
                <a16:creationId xmlns:a16="http://schemas.microsoft.com/office/drawing/2014/main" id="{EC1AC546-65F9-4A55-92BB-239A025E2A38}"/>
              </a:ext>
            </a:extLst>
          </p:cNvPr>
          <p:cNvSpPr/>
          <p:nvPr/>
        </p:nvSpPr>
        <p:spPr>
          <a:xfrm>
            <a:off x="532538" y="1404257"/>
            <a:ext cx="7886700" cy="1569660"/>
          </a:xfrm>
          <a:prstGeom prst="rect">
            <a:avLst/>
          </a:prstGeom>
        </p:spPr>
        <p:txBody>
          <a:bodyPr wrap="square">
            <a:spAutoFit/>
          </a:bodyPr>
          <a:lstStyle/>
          <a:p>
            <a:pPr algn="ctr"/>
            <a:r>
              <a:rPr lang="en-US" sz="2400" dirty="0"/>
              <a:t>Task Description</a:t>
            </a:r>
          </a:p>
          <a:p>
            <a:pPr algn="ctr"/>
            <a:r>
              <a:rPr lang="en-US" sz="2400" dirty="0"/>
              <a:t>Moving/Installing VLA “Wet” Lead Acid Batteries</a:t>
            </a:r>
          </a:p>
          <a:p>
            <a:pPr algn="ctr"/>
            <a:endParaRPr lang="en-US" sz="2400" dirty="0"/>
          </a:p>
          <a:p>
            <a:pPr algn="ctr"/>
            <a:r>
              <a:rPr lang="en-US" sz="2400" dirty="0"/>
              <a:t>Select the PPE Required - Discussion</a:t>
            </a:r>
          </a:p>
        </p:txBody>
      </p:sp>
      <p:sp>
        <p:nvSpPr>
          <p:cNvPr id="8" name="Footer Placeholder 3">
            <a:extLst>
              <a:ext uri="{FF2B5EF4-FFF2-40B4-BE49-F238E27FC236}">
                <a16:creationId xmlns:a16="http://schemas.microsoft.com/office/drawing/2014/main" id="{3626816B-9380-402F-A51B-3450193AE9B8}"/>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38571314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Hazard Analysis: Example 2</a:t>
            </a:r>
          </a:p>
        </p:txBody>
      </p:sp>
      <p:sp>
        <p:nvSpPr>
          <p:cNvPr id="3" name="Content Placeholder 2"/>
          <p:cNvSpPr>
            <a:spLocks noGrp="1"/>
          </p:cNvSpPr>
          <p:nvPr>
            <p:ph idx="1"/>
          </p:nvPr>
        </p:nvSpPr>
        <p:spPr>
          <a:xfrm>
            <a:off x="532538" y="3483430"/>
            <a:ext cx="7886700" cy="2918908"/>
          </a:xfrm>
        </p:spPr>
        <p:txBody>
          <a:bodyPr numCol="2">
            <a:normAutofit lnSpcReduction="10000"/>
          </a:bodyPr>
          <a:lstStyle/>
          <a:p>
            <a:pPr>
              <a:buFont typeface="Wingdings" panose="05000000000000000000" pitchFamily="2" charset="2"/>
              <a:buChar char="q"/>
            </a:pPr>
            <a:r>
              <a:rPr lang="en-US" dirty="0"/>
              <a:t>Dilute</a:t>
            </a:r>
          </a:p>
          <a:p>
            <a:pPr>
              <a:buFont typeface="Wingdings" panose="05000000000000000000" pitchFamily="2" charset="2"/>
              <a:buChar char="q"/>
            </a:pPr>
            <a:r>
              <a:rPr lang="en-US" dirty="0"/>
              <a:t>Neutralize</a:t>
            </a:r>
          </a:p>
          <a:p>
            <a:pPr>
              <a:buFont typeface="Wingdings" panose="05000000000000000000" pitchFamily="2" charset="2"/>
              <a:buChar char="q"/>
            </a:pPr>
            <a:r>
              <a:rPr lang="en-US" dirty="0"/>
              <a:t>Absorb</a:t>
            </a:r>
          </a:p>
          <a:p>
            <a:pPr>
              <a:buFont typeface="Wingdings" panose="05000000000000000000" pitchFamily="2" charset="2"/>
              <a:buChar char="q"/>
            </a:pPr>
            <a:r>
              <a:rPr lang="en-US" dirty="0"/>
              <a:t>Contain</a:t>
            </a:r>
          </a:p>
          <a:p>
            <a:pPr>
              <a:buFont typeface="Wingdings" panose="05000000000000000000" pitchFamily="2" charset="2"/>
              <a:buChar char="q"/>
            </a:pPr>
            <a:r>
              <a:rPr lang="en-US" dirty="0"/>
              <a:t>Ventilate</a:t>
            </a:r>
          </a:p>
          <a:p>
            <a:pPr>
              <a:buFont typeface="Wingdings" panose="05000000000000000000" pitchFamily="2" charset="2"/>
              <a:buChar char="q"/>
            </a:pPr>
            <a:r>
              <a:rPr lang="en-US" dirty="0"/>
              <a:t>Illuminate</a:t>
            </a:r>
          </a:p>
          <a:p>
            <a:pPr>
              <a:buFont typeface="Wingdings" panose="05000000000000000000" pitchFamily="2" charset="2"/>
              <a:buChar char="q"/>
            </a:pPr>
            <a:r>
              <a:rPr lang="en-US" dirty="0"/>
              <a:t>_</a:t>
            </a:r>
          </a:p>
          <a:p>
            <a:pPr>
              <a:buFont typeface="Wingdings" panose="05000000000000000000" pitchFamily="2" charset="2"/>
              <a:buChar char="q"/>
            </a:pPr>
            <a:r>
              <a:rPr lang="en-US" dirty="0"/>
              <a:t>_</a:t>
            </a:r>
          </a:p>
          <a:p>
            <a:pPr>
              <a:buFont typeface="Wingdings" panose="05000000000000000000" pitchFamily="2" charset="2"/>
              <a:buChar char="q"/>
            </a:pPr>
            <a:r>
              <a:rPr lang="en-US" dirty="0"/>
              <a:t>_</a:t>
            </a:r>
          </a:p>
          <a:p>
            <a:pPr>
              <a:buFont typeface="Wingdings" panose="05000000000000000000" pitchFamily="2" charset="2"/>
              <a:buChar char="q"/>
            </a:pPr>
            <a:r>
              <a:rPr lang="en-US" dirty="0"/>
              <a:t>_</a:t>
            </a:r>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68</a:t>
            </a:fld>
            <a:endParaRPr lang="en-US"/>
          </a:p>
        </p:txBody>
      </p:sp>
      <p:sp>
        <p:nvSpPr>
          <p:cNvPr id="7" name="Rectangle 6">
            <a:extLst>
              <a:ext uri="{FF2B5EF4-FFF2-40B4-BE49-F238E27FC236}">
                <a16:creationId xmlns:a16="http://schemas.microsoft.com/office/drawing/2014/main" id="{EC1AC546-65F9-4A55-92BB-239A025E2A38}"/>
              </a:ext>
            </a:extLst>
          </p:cNvPr>
          <p:cNvSpPr/>
          <p:nvPr/>
        </p:nvSpPr>
        <p:spPr>
          <a:xfrm>
            <a:off x="532538" y="1404257"/>
            <a:ext cx="7886700" cy="1569660"/>
          </a:xfrm>
          <a:prstGeom prst="rect">
            <a:avLst/>
          </a:prstGeom>
        </p:spPr>
        <p:txBody>
          <a:bodyPr wrap="square">
            <a:spAutoFit/>
          </a:bodyPr>
          <a:lstStyle/>
          <a:p>
            <a:pPr algn="ctr"/>
            <a:r>
              <a:rPr lang="en-US" sz="2400" dirty="0"/>
              <a:t>Task Description</a:t>
            </a:r>
          </a:p>
          <a:p>
            <a:pPr algn="ctr"/>
            <a:r>
              <a:rPr lang="en-US" sz="2400" dirty="0"/>
              <a:t>Moving/Installing VRLA “Sealed” Lead Acid Batteries</a:t>
            </a:r>
          </a:p>
          <a:p>
            <a:pPr algn="ctr"/>
            <a:endParaRPr lang="en-US" sz="2400" dirty="0"/>
          </a:p>
          <a:p>
            <a:pPr algn="ctr"/>
            <a:r>
              <a:rPr lang="en-US" sz="2400" dirty="0"/>
              <a:t>Engineering Controls - Discussion</a:t>
            </a:r>
          </a:p>
        </p:txBody>
      </p:sp>
      <p:sp>
        <p:nvSpPr>
          <p:cNvPr id="8" name="Footer Placeholder 3">
            <a:extLst>
              <a:ext uri="{FF2B5EF4-FFF2-40B4-BE49-F238E27FC236}">
                <a16:creationId xmlns:a16="http://schemas.microsoft.com/office/drawing/2014/main" id="{9FDC6182-EB0F-4A49-971F-4E09404875A6}"/>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40794338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Hazard Analysis: Example 2</a:t>
            </a:r>
          </a:p>
        </p:txBody>
      </p:sp>
      <p:sp>
        <p:nvSpPr>
          <p:cNvPr id="3" name="Content Placeholder 2"/>
          <p:cNvSpPr>
            <a:spLocks noGrp="1"/>
          </p:cNvSpPr>
          <p:nvPr>
            <p:ph idx="1"/>
          </p:nvPr>
        </p:nvSpPr>
        <p:spPr>
          <a:xfrm>
            <a:off x="532538" y="3483430"/>
            <a:ext cx="7886700" cy="2918908"/>
          </a:xfrm>
        </p:spPr>
        <p:txBody>
          <a:bodyPr numCol="2">
            <a:normAutofit fontScale="92500" lnSpcReduction="20000"/>
          </a:bodyPr>
          <a:lstStyle/>
          <a:p>
            <a:pPr>
              <a:buFont typeface="Wingdings" panose="05000000000000000000" pitchFamily="2" charset="2"/>
              <a:buChar char="q"/>
            </a:pPr>
            <a:r>
              <a:rPr lang="en-US" dirty="0"/>
              <a:t>Job briefing?</a:t>
            </a:r>
          </a:p>
          <a:p>
            <a:pPr>
              <a:buFont typeface="Wingdings" panose="05000000000000000000" pitchFamily="2" charset="2"/>
              <a:buChar char="q"/>
            </a:pPr>
            <a:r>
              <a:rPr lang="en-US" dirty="0"/>
              <a:t>Evacuate floors below?</a:t>
            </a:r>
          </a:p>
          <a:p>
            <a:pPr>
              <a:buFont typeface="Wingdings" panose="05000000000000000000" pitchFamily="2" charset="2"/>
              <a:buChar char="q"/>
            </a:pPr>
            <a:r>
              <a:rPr lang="en-US" dirty="0"/>
              <a:t>Evacuate spill area?</a:t>
            </a:r>
          </a:p>
          <a:p>
            <a:pPr>
              <a:buFont typeface="Wingdings" panose="05000000000000000000" pitchFamily="2" charset="2"/>
              <a:buChar char="q"/>
            </a:pPr>
            <a:r>
              <a:rPr lang="en-US" dirty="0"/>
              <a:t>Isolate/secure area?</a:t>
            </a:r>
          </a:p>
          <a:p>
            <a:pPr lvl="1">
              <a:buFont typeface="Wingdings" panose="05000000000000000000" pitchFamily="2" charset="2"/>
              <a:buChar char="q"/>
            </a:pPr>
            <a:r>
              <a:rPr lang="en-US" dirty="0"/>
              <a:t>Signs</a:t>
            </a:r>
          </a:p>
          <a:p>
            <a:pPr lvl="1">
              <a:buFont typeface="Wingdings" panose="05000000000000000000" pitchFamily="2" charset="2"/>
              <a:buChar char="q"/>
            </a:pPr>
            <a:r>
              <a:rPr lang="en-US" dirty="0"/>
              <a:t>Barricades</a:t>
            </a:r>
          </a:p>
          <a:p>
            <a:pPr>
              <a:buFont typeface="Wingdings" panose="05000000000000000000" pitchFamily="2" charset="2"/>
              <a:buChar char="q"/>
            </a:pPr>
            <a:r>
              <a:rPr lang="en-US" dirty="0"/>
              <a:t>What personnel needed?</a:t>
            </a:r>
          </a:p>
          <a:p>
            <a:pPr>
              <a:buFont typeface="Wingdings" panose="05000000000000000000" pitchFamily="2" charset="2"/>
              <a:buChar char="q"/>
            </a:pPr>
            <a:r>
              <a:rPr lang="en-US" dirty="0"/>
              <a:t>What personnel permitted?</a:t>
            </a:r>
          </a:p>
          <a:p>
            <a:pPr>
              <a:buFont typeface="Wingdings" panose="05000000000000000000" pitchFamily="2" charset="2"/>
              <a:buChar char="q"/>
            </a:pPr>
            <a:r>
              <a:rPr lang="en-US" dirty="0"/>
              <a:t>Locate and test eyewash station?</a:t>
            </a:r>
          </a:p>
          <a:p>
            <a:pPr>
              <a:buFont typeface="Wingdings" panose="05000000000000000000" pitchFamily="2" charset="2"/>
              <a:buChar char="q"/>
            </a:pPr>
            <a:r>
              <a:rPr lang="en-US" dirty="0"/>
              <a:t>Can hazard be reduced by scheduling?</a:t>
            </a:r>
          </a:p>
          <a:p>
            <a:pPr>
              <a:buFont typeface="Wingdings" panose="05000000000000000000" pitchFamily="2" charset="2"/>
              <a:buChar char="q"/>
            </a:pPr>
            <a:r>
              <a:rPr lang="en-US" dirty="0"/>
              <a:t>Fire/Rescue/HazMat crew?</a:t>
            </a:r>
          </a:p>
        </p:txBody>
      </p:sp>
      <p:sp>
        <p:nvSpPr>
          <p:cNvPr id="5" name="Slide Number Placeholder 4"/>
          <p:cNvSpPr>
            <a:spLocks noGrp="1"/>
          </p:cNvSpPr>
          <p:nvPr>
            <p:ph type="sldNum" sz="quarter" idx="12"/>
          </p:nvPr>
        </p:nvSpPr>
        <p:spPr/>
        <p:txBody>
          <a:bodyPr/>
          <a:lstStyle/>
          <a:p>
            <a:fld id="{472942BE-61A7-4C4E-8590-BB78CF9F1941}" type="slidenum">
              <a:rPr lang="en-US" smtClean="0"/>
              <a:pPr/>
              <a:t>69</a:t>
            </a:fld>
            <a:endParaRPr lang="en-US"/>
          </a:p>
        </p:txBody>
      </p:sp>
      <p:sp>
        <p:nvSpPr>
          <p:cNvPr id="7" name="Rectangle 6">
            <a:extLst>
              <a:ext uri="{FF2B5EF4-FFF2-40B4-BE49-F238E27FC236}">
                <a16:creationId xmlns:a16="http://schemas.microsoft.com/office/drawing/2014/main" id="{EC1AC546-65F9-4A55-92BB-239A025E2A38}"/>
              </a:ext>
            </a:extLst>
          </p:cNvPr>
          <p:cNvSpPr/>
          <p:nvPr/>
        </p:nvSpPr>
        <p:spPr>
          <a:xfrm>
            <a:off x="532538" y="1404257"/>
            <a:ext cx="7886700" cy="1569660"/>
          </a:xfrm>
          <a:prstGeom prst="rect">
            <a:avLst/>
          </a:prstGeom>
        </p:spPr>
        <p:txBody>
          <a:bodyPr wrap="square">
            <a:spAutoFit/>
          </a:bodyPr>
          <a:lstStyle/>
          <a:p>
            <a:pPr algn="ctr"/>
            <a:r>
              <a:rPr lang="en-US" sz="2400" dirty="0"/>
              <a:t>Task Description</a:t>
            </a:r>
          </a:p>
          <a:p>
            <a:pPr algn="ctr"/>
            <a:r>
              <a:rPr lang="en-US" sz="2400" dirty="0"/>
              <a:t>Moving/Installing VRLA “Sealed” Lead Acid Batteries</a:t>
            </a:r>
          </a:p>
          <a:p>
            <a:pPr algn="ctr"/>
            <a:endParaRPr lang="en-US" sz="2400" dirty="0"/>
          </a:p>
          <a:p>
            <a:pPr algn="ctr"/>
            <a:r>
              <a:rPr lang="en-US" sz="2400" dirty="0"/>
              <a:t>Administrative Controls - Discussion</a:t>
            </a:r>
          </a:p>
        </p:txBody>
      </p:sp>
      <p:sp>
        <p:nvSpPr>
          <p:cNvPr id="8" name="Footer Placeholder 3">
            <a:extLst>
              <a:ext uri="{FF2B5EF4-FFF2-40B4-BE49-F238E27FC236}">
                <a16:creationId xmlns:a16="http://schemas.microsoft.com/office/drawing/2014/main" id="{0A07E20B-A46C-4333-AE97-CA013A5734A5}"/>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2009401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 and Risk Analysis of battery systems</a:t>
            </a:r>
          </a:p>
        </p:txBody>
      </p:sp>
      <p:sp>
        <p:nvSpPr>
          <p:cNvPr id="3" name="Content Placeholder 2"/>
          <p:cNvSpPr>
            <a:spLocks noGrp="1"/>
          </p:cNvSpPr>
          <p:nvPr>
            <p:ph idx="1"/>
          </p:nvPr>
        </p:nvSpPr>
        <p:spPr>
          <a:xfrm>
            <a:off x="532538" y="1264933"/>
            <a:ext cx="7886700" cy="2850013"/>
          </a:xfrm>
        </p:spPr>
        <p:txBody>
          <a:bodyPr>
            <a:normAutofit/>
          </a:bodyPr>
          <a:lstStyle/>
          <a:p>
            <a:pPr marL="0" indent="0">
              <a:buNone/>
            </a:pPr>
            <a:r>
              <a:rPr lang="en-US" dirty="0"/>
              <a:t>Categories of risk</a:t>
            </a:r>
          </a:p>
          <a:p>
            <a:r>
              <a:rPr lang="en-US" dirty="0"/>
              <a:t>Chemical</a:t>
            </a:r>
          </a:p>
          <a:p>
            <a:r>
              <a:rPr lang="en-US" dirty="0"/>
              <a:t>Electrical (Module 7)</a:t>
            </a:r>
          </a:p>
          <a:p>
            <a:r>
              <a:rPr lang="en-US" dirty="0"/>
              <a:t>Ergonomics (Module 9)</a:t>
            </a:r>
          </a:p>
          <a:p>
            <a:endParaRPr lang="en-US" dirty="0"/>
          </a:p>
        </p:txBody>
      </p:sp>
      <p:sp>
        <p:nvSpPr>
          <p:cNvPr id="5" name="Slide Number Placeholder 4"/>
          <p:cNvSpPr>
            <a:spLocks noGrp="1"/>
          </p:cNvSpPr>
          <p:nvPr>
            <p:ph type="sldNum" sz="quarter" idx="12"/>
          </p:nvPr>
        </p:nvSpPr>
        <p:spPr>
          <a:xfrm>
            <a:off x="6915202" y="6402339"/>
            <a:ext cx="2057400" cy="365125"/>
          </a:xfrm>
        </p:spPr>
        <p:txBody>
          <a:bodyPr/>
          <a:lstStyle/>
          <a:p>
            <a:fld id="{472942BE-61A7-4C4E-8590-BB78CF9F1941}" type="slidenum">
              <a:rPr lang="en-US" smtClean="0"/>
              <a:pPr/>
              <a:t>7</a:t>
            </a:fld>
            <a:endParaRPr lang="en-US"/>
          </a:p>
        </p:txBody>
      </p:sp>
      <p:grpSp>
        <p:nvGrpSpPr>
          <p:cNvPr id="6" name="Group 5">
            <a:extLst>
              <a:ext uri="{FF2B5EF4-FFF2-40B4-BE49-F238E27FC236}">
                <a16:creationId xmlns:a16="http://schemas.microsoft.com/office/drawing/2014/main" id="{D16B475E-6768-40E3-867F-44A3E09EDD76}"/>
              </a:ext>
            </a:extLst>
          </p:cNvPr>
          <p:cNvGrpSpPr/>
          <p:nvPr/>
        </p:nvGrpSpPr>
        <p:grpSpPr>
          <a:xfrm>
            <a:off x="998220" y="4766310"/>
            <a:ext cx="7322820" cy="1544588"/>
            <a:chOff x="998220" y="4766310"/>
            <a:chExt cx="7322820" cy="1544588"/>
          </a:xfrm>
        </p:grpSpPr>
        <p:sp>
          <p:nvSpPr>
            <p:cNvPr id="7" name="Rounded Rectangle 6"/>
            <p:cNvSpPr/>
            <p:nvPr/>
          </p:nvSpPr>
          <p:spPr>
            <a:xfrm>
              <a:off x="998220" y="4766310"/>
              <a:ext cx="1028700" cy="880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Define Task</a:t>
              </a:r>
            </a:p>
          </p:txBody>
        </p:sp>
        <p:grpSp>
          <p:nvGrpSpPr>
            <p:cNvPr id="17" name="Group 16"/>
            <p:cNvGrpSpPr/>
            <p:nvPr/>
          </p:nvGrpSpPr>
          <p:grpSpPr>
            <a:xfrm>
              <a:off x="2068830" y="4766310"/>
              <a:ext cx="1417320" cy="880110"/>
              <a:chOff x="1908810" y="4549140"/>
              <a:chExt cx="1417320" cy="880110"/>
            </a:xfrm>
          </p:grpSpPr>
          <p:sp>
            <p:nvSpPr>
              <p:cNvPr id="8" name="Right Arrow 7"/>
              <p:cNvSpPr/>
              <p:nvPr/>
            </p:nvSpPr>
            <p:spPr>
              <a:xfrm>
                <a:off x="1908810" y="4846320"/>
                <a:ext cx="274320" cy="32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297430" y="4549140"/>
                <a:ext cx="1028700" cy="880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Identify Hazard</a:t>
                </a:r>
              </a:p>
            </p:txBody>
          </p:sp>
        </p:grpSp>
        <p:grpSp>
          <p:nvGrpSpPr>
            <p:cNvPr id="18" name="Group 17"/>
            <p:cNvGrpSpPr/>
            <p:nvPr/>
          </p:nvGrpSpPr>
          <p:grpSpPr>
            <a:xfrm>
              <a:off x="3547110" y="4766310"/>
              <a:ext cx="1398270" cy="880110"/>
              <a:chOff x="3387090" y="4549140"/>
              <a:chExt cx="1398270" cy="880110"/>
            </a:xfrm>
          </p:grpSpPr>
          <p:sp>
            <p:nvSpPr>
              <p:cNvPr id="10" name="Rounded Rectangle 9"/>
              <p:cNvSpPr/>
              <p:nvPr/>
            </p:nvSpPr>
            <p:spPr>
              <a:xfrm>
                <a:off x="3756660" y="4549140"/>
                <a:ext cx="1028700" cy="880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Impact to Health?</a:t>
                </a:r>
              </a:p>
            </p:txBody>
          </p:sp>
          <p:sp>
            <p:nvSpPr>
              <p:cNvPr id="13" name="Right Arrow 12"/>
              <p:cNvSpPr/>
              <p:nvPr/>
            </p:nvSpPr>
            <p:spPr>
              <a:xfrm>
                <a:off x="3387090" y="4850130"/>
                <a:ext cx="274320" cy="32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5025390" y="4766310"/>
              <a:ext cx="1379220" cy="880110"/>
              <a:chOff x="4865370" y="4549140"/>
              <a:chExt cx="1379220" cy="880110"/>
            </a:xfrm>
          </p:grpSpPr>
          <p:sp>
            <p:nvSpPr>
              <p:cNvPr id="11" name="Rounded Rectangle 10"/>
              <p:cNvSpPr/>
              <p:nvPr/>
            </p:nvSpPr>
            <p:spPr>
              <a:xfrm>
                <a:off x="5215890" y="4549140"/>
                <a:ext cx="1028700" cy="880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Likeli</a:t>
                </a:r>
                <a:r>
                  <a:rPr lang="en-US" dirty="0"/>
                  <a:t>-hood?</a:t>
                </a:r>
              </a:p>
            </p:txBody>
          </p:sp>
          <p:sp>
            <p:nvSpPr>
              <p:cNvPr id="14" name="Right Arrow 13"/>
              <p:cNvSpPr/>
              <p:nvPr/>
            </p:nvSpPr>
            <p:spPr>
              <a:xfrm>
                <a:off x="4865370" y="4853940"/>
                <a:ext cx="274320" cy="32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503670" y="4766310"/>
              <a:ext cx="1817370" cy="1544588"/>
              <a:chOff x="6343650" y="4549140"/>
              <a:chExt cx="1817370" cy="1544588"/>
            </a:xfrm>
          </p:grpSpPr>
          <p:sp>
            <p:nvSpPr>
              <p:cNvPr id="12" name="Rounded Rectangle 11"/>
              <p:cNvSpPr/>
              <p:nvPr/>
            </p:nvSpPr>
            <p:spPr>
              <a:xfrm>
                <a:off x="6675120" y="4549140"/>
                <a:ext cx="1485900" cy="1544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Measures required (reduce risk THEN PPE)</a:t>
                </a:r>
              </a:p>
              <a:p>
                <a:pPr algn="ctr"/>
                <a:endParaRPr lang="en-US" dirty="0"/>
              </a:p>
            </p:txBody>
          </p:sp>
          <p:sp>
            <p:nvSpPr>
              <p:cNvPr id="15" name="Right Arrow 14"/>
              <p:cNvSpPr/>
              <p:nvPr/>
            </p:nvSpPr>
            <p:spPr>
              <a:xfrm>
                <a:off x="6343650" y="4857750"/>
                <a:ext cx="274320" cy="32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TextBox 15"/>
          <p:cNvSpPr txBox="1"/>
          <p:nvPr/>
        </p:nvSpPr>
        <p:spPr>
          <a:xfrm>
            <a:off x="473460" y="4135501"/>
            <a:ext cx="2453877" cy="461665"/>
          </a:xfrm>
          <a:prstGeom prst="rect">
            <a:avLst/>
          </a:prstGeom>
          <a:noFill/>
        </p:spPr>
        <p:txBody>
          <a:bodyPr wrap="none" rtlCol="0">
            <a:spAutoFit/>
          </a:bodyPr>
          <a:lstStyle/>
          <a:p>
            <a:r>
              <a:rPr lang="en-US" sz="2400" b="1" i="1" dirty="0"/>
              <a:t>Thinking practice:</a:t>
            </a:r>
          </a:p>
        </p:txBody>
      </p:sp>
      <p:sp>
        <p:nvSpPr>
          <p:cNvPr id="21" name="Footer Placeholder 3">
            <a:extLst>
              <a:ext uri="{FF2B5EF4-FFF2-40B4-BE49-F238E27FC236}">
                <a16:creationId xmlns:a16="http://schemas.microsoft.com/office/drawing/2014/main" id="{267A683F-C5F9-4816-8A41-40A3607B7B73}"/>
              </a:ext>
            </a:extLst>
          </p:cNvPr>
          <p:cNvSpPr>
            <a:spLocks noGrp="1"/>
          </p:cNvSpPr>
          <p:nvPr>
            <p:ph type="ftr" sz="quarter" idx="11"/>
          </p:nvPr>
        </p:nvSpPr>
        <p:spPr>
          <a:xfrm>
            <a:off x="0" y="6402339"/>
            <a:ext cx="5760105" cy="365125"/>
          </a:xfrm>
        </p:spPr>
        <p:txBody>
          <a:bodyPr/>
          <a:lstStyle/>
          <a:p>
            <a:r>
              <a:rPr lang="en-US" dirty="0"/>
              <a:t>M4 Battery Safety</a:t>
            </a:r>
          </a:p>
        </p:txBody>
      </p:sp>
    </p:spTree>
    <p:extLst>
      <p:ext uri="{BB962C8B-B14F-4D97-AF65-F5344CB8AC3E}">
        <p14:creationId xmlns:p14="http://schemas.microsoft.com/office/powerpoint/2010/main" val="66506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Hazard Analysis: Example 2</a:t>
            </a:r>
          </a:p>
        </p:txBody>
      </p:sp>
      <p:sp>
        <p:nvSpPr>
          <p:cNvPr id="3" name="Content Placeholder 2"/>
          <p:cNvSpPr>
            <a:spLocks noGrp="1"/>
          </p:cNvSpPr>
          <p:nvPr>
            <p:ph idx="1"/>
          </p:nvPr>
        </p:nvSpPr>
        <p:spPr>
          <a:xfrm>
            <a:off x="532538" y="3483430"/>
            <a:ext cx="7886700" cy="2918908"/>
          </a:xfrm>
        </p:spPr>
        <p:txBody>
          <a:bodyPr numCol="2">
            <a:normAutofit fontScale="77500" lnSpcReduction="20000"/>
          </a:bodyPr>
          <a:lstStyle/>
          <a:p>
            <a:pPr>
              <a:buFont typeface="Wingdings" panose="05000000000000000000" pitchFamily="2" charset="2"/>
              <a:buChar char="q"/>
            </a:pPr>
            <a:r>
              <a:rPr lang="en-US" dirty="0"/>
              <a:t>Hard Hat</a:t>
            </a:r>
          </a:p>
          <a:p>
            <a:pPr>
              <a:buFont typeface="Wingdings" panose="05000000000000000000" pitchFamily="2" charset="2"/>
              <a:buChar char="q"/>
            </a:pPr>
            <a:r>
              <a:rPr lang="en-US" dirty="0"/>
              <a:t>Splash Goggles</a:t>
            </a:r>
          </a:p>
          <a:p>
            <a:pPr>
              <a:buFont typeface="Wingdings" panose="05000000000000000000" pitchFamily="2" charset="2"/>
              <a:buChar char="q"/>
            </a:pPr>
            <a:r>
              <a:rPr lang="en-US" dirty="0"/>
              <a:t>Safety Glasses</a:t>
            </a:r>
          </a:p>
          <a:p>
            <a:pPr>
              <a:buFont typeface="Wingdings" panose="05000000000000000000" pitchFamily="2" charset="2"/>
              <a:buChar char="q"/>
            </a:pPr>
            <a:r>
              <a:rPr lang="en-US" dirty="0"/>
              <a:t>Face Shield </a:t>
            </a:r>
          </a:p>
          <a:p>
            <a:pPr>
              <a:buFont typeface="Wingdings" panose="05000000000000000000" pitchFamily="2" charset="2"/>
              <a:buChar char="q"/>
            </a:pPr>
            <a:r>
              <a:rPr lang="en-US" dirty="0"/>
              <a:t>Acid Resistant Apron</a:t>
            </a:r>
          </a:p>
          <a:p>
            <a:pPr>
              <a:buFont typeface="Wingdings" panose="05000000000000000000" pitchFamily="2" charset="2"/>
              <a:buChar char="q"/>
            </a:pPr>
            <a:r>
              <a:rPr lang="en-US" dirty="0"/>
              <a:t>Spill Kit</a:t>
            </a:r>
          </a:p>
          <a:p>
            <a:pPr>
              <a:buFont typeface="Wingdings" panose="05000000000000000000" pitchFamily="2" charset="2"/>
              <a:buChar char="q"/>
            </a:pPr>
            <a:r>
              <a:rPr lang="en-US" dirty="0"/>
              <a:t>Acid Resistant Gloves</a:t>
            </a:r>
          </a:p>
          <a:p>
            <a:pPr>
              <a:buFont typeface="Wingdings" panose="05000000000000000000" pitchFamily="2" charset="2"/>
              <a:buChar char="q"/>
            </a:pPr>
            <a:r>
              <a:rPr lang="en-US" dirty="0"/>
              <a:t>Fire Extinguisher</a:t>
            </a:r>
          </a:p>
          <a:p>
            <a:pPr>
              <a:buFont typeface="Wingdings" panose="05000000000000000000" pitchFamily="2" charset="2"/>
              <a:buChar char="q"/>
            </a:pPr>
            <a:r>
              <a:rPr lang="en-US" dirty="0"/>
              <a:t>Voltage Rated Gloves</a:t>
            </a:r>
          </a:p>
          <a:p>
            <a:pPr>
              <a:buFont typeface="Wingdings" panose="05000000000000000000" pitchFamily="2" charset="2"/>
              <a:buChar char="q"/>
            </a:pPr>
            <a:r>
              <a:rPr lang="en-US" dirty="0"/>
              <a:t>Leather Protectors</a:t>
            </a:r>
          </a:p>
          <a:p>
            <a:pPr>
              <a:buFont typeface="Wingdings" panose="05000000000000000000" pitchFamily="2" charset="2"/>
              <a:buChar char="q"/>
            </a:pPr>
            <a:r>
              <a:rPr lang="en-US" dirty="0"/>
              <a:t>Leather Gloves</a:t>
            </a:r>
          </a:p>
          <a:p>
            <a:pPr>
              <a:buFont typeface="Wingdings" panose="05000000000000000000" pitchFamily="2" charset="2"/>
              <a:buChar char="q"/>
            </a:pPr>
            <a:r>
              <a:rPr lang="en-US" dirty="0"/>
              <a:t>Neutralizing Agent</a:t>
            </a:r>
          </a:p>
          <a:p>
            <a:pPr>
              <a:buFont typeface="Wingdings" panose="05000000000000000000" pitchFamily="2" charset="2"/>
              <a:buChar char="q"/>
            </a:pPr>
            <a:r>
              <a:rPr lang="en-US" dirty="0"/>
              <a:t>Safety shoes with acid resistant soles</a:t>
            </a:r>
          </a:p>
          <a:p>
            <a:pPr>
              <a:buFont typeface="Wingdings" panose="05000000000000000000" pitchFamily="2" charset="2"/>
              <a:buChar char="q"/>
            </a:pPr>
            <a:r>
              <a:rPr lang="en-US" dirty="0"/>
              <a:t>Eye Wash Station</a:t>
            </a:r>
          </a:p>
          <a:p>
            <a:pPr>
              <a:buFont typeface="Wingdings" panose="05000000000000000000" pitchFamily="2" charset="2"/>
              <a:buChar char="q"/>
            </a:pPr>
            <a:r>
              <a:rPr lang="en-US" dirty="0"/>
              <a:t>Drench Shower</a:t>
            </a:r>
          </a:p>
        </p:txBody>
      </p:sp>
      <p:sp>
        <p:nvSpPr>
          <p:cNvPr id="5" name="Slide Number Placeholder 4"/>
          <p:cNvSpPr>
            <a:spLocks noGrp="1"/>
          </p:cNvSpPr>
          <p:nvPr>
            <p:ph type="sldNum" sz="quarter" idx="12"/>
          </p:nvPr>
        </p:nvSpPr>
        <p:spPr/>
        <p:txBody>
          <a:bodyPr/>
          <a:lstStyle/>
          <a:p>
            <a:fld id="{472942BE-61A7-4C4E-8590-BB78CF9F1941}" type="slidenum">
              <a:rPr lang="en-US" smtClean="0"/>
              <a:pPr/>
              <a:t>70</a:t>
            </a:fld>
            <a:endParaRPr lang="en-US"/>
          </a:p>
        </p:txBody>
      </p:sp>
      <p:sp>
        <p:nvSpPr>
          <p:cNvPr id="7" name="Rectangle 6">
            <a:extLst>
              <a:ext uri="{FF2B5EF4-FFF2-40B4-BE49-F238E27FC236}">
                <a16:creationId xmlns:a16="http://schemas.microsoft.com/office/drawing/2014/main" id="{EC1AC546-65F9-4A55-92BB-239A025E2A38}"/>
              </a:ext>
            </a:extLst>
          </p:cNvPr>
          <p:cNvSpPr/>
          <p:nvPr/>
        </p:nvSpPr>
        <p:spPr>
          <a:xfrm>
            <a:off x="532538" y="1404257"/>
            <a:ext cx="7886700" cy="1569660"/>
          </a:xfrm>
          <a:prstGeom prst="rect">
            <a:avLst/>
          </a:prstGeom>
        </p:spPr>
        <p:txBody>
          <a:bodyPr wrap="square">
            <a:spAutoFit/>
          </a:bodyPr>
          <a:lstStyle/>
          <a:p>
            <a:pPr algn="ctr"/>
            <a:r>
              <a:rPr lang="en-US" sz="2400" dirty="0"/>
              <a:t>Task Description</a:t>
            </a:r>
          </a:p>
          <a:p>
            <a:pPr algn="ctr"/>
            <a:r>
              <a:rPr lang="en-US" sz="2400" dirty="0"/>
              <a:t>Moving/Installing VRLA “Sealed” Lead Acid Batteries</a:t>
            </a:r>
          </a:p>
          <a:p>
            <a:pPr algn="ctr"/>
            <a:endParaRPr lang="en-US" sz="2400" dirty="0"/>
          </a:p>
          <a:p>
            <a:pPr algn="ctr"/>
            <a:r>
              <a:rPr lang="en-US" sz="2400" dirty="0"/>
              <a:t>Select the PPE Required - Discussion</a:t>
            </a:r>
          </a:p>
        </p:txBody>
      </p:sp>
      <p:sp>
        <p:nvSpPr>
          <p:cNvPr id="8" name="Footer Placeholder 3">
            <a:extLst>
              <a:ext uri="{FF2B5EF4-FFF2-40B4-BE49-F238E27FC236}">
                <a16:creationId xmlns:a16="http://schemas.microsoft.com/office/drawing/2014/main" id="{77015C7A-3853-4C3E-ABD5-21BF4DBC118F}"/>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2370589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682FA-6290-4925-AE2E-BFEB66C0FEC0}"/>
              </a:ext>
            </a:extLst>
          </p:cNvPr>
          <p:cNvSpPr>
            <a:spLocks noGrp="1"/>
          </p:cNvSpPr>
          <p:nvPr>
            <p:ph type="title"/>
          </p:nvPr>
        </p:nvSpPr>
        <p:spPr/>
        <p:txBody>
          <a:bodyPr/>
          <a:lstStyle/>
          <a:p>
            <a:r>
              <a:rPr lang="en-US" dirty="0"/>
              <a:t>Job Hazard Analysis – Thought Process</a:t>
            </a:r>
          </a:p>
        </p:txBody>
      </p:sp>
      <p:sp>
        <p:nvSpPr>
          <p:cNvPr id="3" name="Content Placeholder 2">
            <a:extLst>
              <a:ext uri="{FF2B5EF4-FFF2-40B4-BE49-F238E27FC236}">
                <a16:creationId xmlns:a16="http://schemas.microsoft.com/office/drawing/2014/main" id="{E45E47D7-C5FC-4D74-96A6-34299C3C763D}"/>
              </a:ext>
            </a:extLst>
          </p:cNvPr>
          <p:cNvSpPr>
            <a:spLocks noGrp="1"/>
          </p:cNvSpPr>
          <p:nvPr>
            <p:ph idx="1"/>
          </p:nvPr>
        </p:nvSpPr>
        <p:spPr/>
        <p:txBody>
          <a:bodyPr>
            <a:normAutofit fontScale="92500" lnSpcReduction="10000"/>
          </a:bodyPr>
          <a:lstStyle/>
          <a:p>
            <a:r>
              <a:rPr lang="en-US" dirty="0"/>
              <a:t>Task #: 1</a:t>
            </a:r>
          </a:p>
          <a:p>
            <a:r>
              <a:rPr lang="en-US" dirty="0"/>
              <a:t>Task description: Four workers will unload 40 VLA batteries from freight truck into jobsite storage container. Forklift access to truck and to storage container. Batteries on 10 pallets of 800 pounds each.</a:t>
            </a:r>
          </a:p>
          <a:p>
            <a:r>
              <a:rPr lang="en-US" dirty="0"/>
              <a:t>Hazard Type: Chemical</a:t>
            </a:r>
          </a:p>
          <a:p>
            <a:r>
              <a:rPr lang="en-US" dirty="0"/>
              <a:t>Hazard Description: Spillage of electrolyte</a:t>
            </a:r>
          </a:p>
          <a:p>
            <a:r>
              <a:rPr lang="en-US" dirty="0"/>
              <a:t>Consequence: Eye and skin injury </a:t>
            </a:r>
          </a:p>
          <a:p>
            <a:r>
              <a:rPr lang="en-US" dirty="0"/>
              <a:t>Hazard Controls: DISCUSSION</a:t>
            </a:r>
          </a:p>
          <a:p>
            <a:r>
              <a:rPr lang="en-US" dirty="0"/>
              <a:t>Emergency Plan Steps: DISCUSSION</a:t>
            </a:r>
          </a:p>
          <a:p>
            <a:endParaRPr lang="en-US" dirty="0"/>
          </a:p>
        </p:txBody>
      </p:sp>
      <p:sp>
        <p:nvSpPr>
          <p:cNvPr id="5" name="Slide Number Placeholder 4">
            <a:extLst>
              <a:ext uri="{FF2B5EF4-FFF2-40B4-BE49-F238E27FC236}">
                <a16:creationId xmlns:a16="http://schemas.microsoft.com/office/drawing/2014/main" id="{1DC09A4B-21AC-4AC9-9C9A-9C51284E3724}"/>
              </a:ext>
            </a:extLst>
          </p:cNvPr>
          <p:cNvSpPr>
            <a:spLocks noGrp="1"/>
          </p:cNvSpPr>
          <p:nvPr>
            <p:ph type="sldNum" sz="quarter" idx="12"/>
          </p:nvPr>
        </p:nvSpPr>
        <p:spPr/>
        <p:txBody>
          <a:bodyPr/>
          <a:lstStyle/>
          <a:p>
            <a:fld id="{472942BE-61A7-4C4E-8590-BB78CF9F1941}" type="slidenum">
              <a:rPr lang="en-US" smtClean="0"/>
              <a:pPr/>
              <a:t>71</a:t>
            </a:fld>
            <a:endParaRPr lang="en-US"/>
          </a:p>
        </p:txBody>
      </p:sp>
      <p:sp>
        <p:nvSpPr>
          <p:cNvPr id="6" name="Rectangle 5">
            <a:extLst>
              <a:ext uri="{FF2B5EF4-FFF2-40B4-BE49-F238E27FC236}">
                <a16:creationId xmlns:a16="http://schemas.microsoft.com/office/drawing/2014/main" id="{0EE31878-50BC-47F3-8438-BDFB35F3CBA3}"/>
              </a:ext>
            </a:extLst>
          </p:cNvPr>
          <p:cNvSpPr/>
          <p:nvPr/>
        </p:nvSpPr>
        <p:spPr>
          <a:xfrm>
            <a:off x="532539" y="1188565"/>
            <a:ext cx="7816192" cy="523220"/>
          </a:xfrm>
          <a:prstGeom prst="rect">
            <a:avLst/>
          </a:prstGeom>
        </p:spPr>
        <p:txBody>
          <a:bodyPr wrap="square">
            <a:spAutoFit/>
          </a:bodyPr>
          <a:lstStyle/>
          <a:p>
            <a:pPr lvl="0" algn="ctr"/>
            <a:r>
              <a:rPr lang="en-US" sz="2800" i="1" dirty="0">
                <a:solidFill>
                  <a:srgbClr val="FF0000"/>
                </a:solidFill>
                <a:latin typeface="Arial Black" panose="020B0A04020102020204" pitchFamily="34" charset="0"/>
              </a:rPr>
              <a:t>Environmental – Administrative - PPE</a:t>
            </a:r>
          </a:p>
        </p:txBody>
      </p:sp>
      <p:sp>
        <p:nvSpPr>
          <p:cNvPr id="7" name="Footer Placeholder 3">
            <a:extLst>
              <a:ext uri="{FF2B5EF4-FFF2-40B4-BE49-F238E27FC236}">
                <a16:creationId xmlns:a16="http://schemas.microsoft.com/office/drawing/2014/main" id="{E02D4BE8-7537-416F-B9C9-70EB8F4DA6BA}"/>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20286970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682FA-6290-4925-AE2E-BFEB66C0FEC0}"/>
              </a:ext>
            </a:extLst>
          </p:cNvPr>
          <p:cNvSpPr>
            <a:spLocks noGrp="1"/>
          </p:cNvSpPr>
          <p:nvPr>
            <p:ph type="title"/>
          </p:nvPr>
        </p:nvSpPr>
        <p:spPr/>
        <p:txBody>
          <a:bodyPr/>
          <a:lstStyle/>
          <a:p>
            <a:r>
              <a:rPr lang="en-US" dirty="0"/>
              <a:t>Job Hazard Analysis – Thought Process</a:t>
            </a:r>
          </a:p>
        </p:txBody>
      </p:sp>
      <p:sp>
        <p:nvSpPr>
          <p:cNvPr id="3" name="Content Placeholder 2">
            <a:extLst>
              <a:ext uri="{FF2B5EF4-FFF2-40B4-BE49-F238E27FC236}">
                <a16:creationId xmlns:a16="http://schemas.microsoft.com/office/drawing/2014/main" id="{E45E47D7-C5FC-4D74-96A6-34299C3C763D}"/>
              </a:ext>
            </a:extLst>
          </p:cNvPr>
          <p:cNvSpPr>
            <a:spLocks noGrp="1"/>
          </p:cNvSpPr>
          <p:nvPr>
            <p:ph idx="1"/>
          </p:nvPr>
        </p:nvSpPr>
        <p:spPr/>
        <p:txBody>
          <a:bodyPr>
            <a:normAutofit fontScale="92500" lnSpcReduction="10000"/>
          </a:bodyPr>
          <a:lstStyle/>
          <a:p>
            <a:r>
              <a:rPr lang="en-US" dirty="0"/>
              <a:t>Task #: 1a</a:t>
            </a:r>
          </a:p>
          <a:p>
            <a:r>
              <a:rPr lang="en-US" dirty="0"/>
              <a:t>Task description: Four workers will unload 40 VLA batteries from freight truck into jobsite storage container. Forklift access to truck and to storage container. Batteries on 10 pallets of 800 pounds each.</a:t>
            </a:r>
          </a:p>
          <a:p>
            <a:r>
              <a:rPr lang="en-US" dirty="0"/>
              <a:t>Hazard Type: Physical</a:t>
            </a:r>
          </a:p>
          <a:p>
            <a:r>
              <a:rPr lang="en-US" dirty="0"/>
              <a:t>Hazard Description: Overexertion</a:t>
            </a:r>
          </a:p>
          <a:p>
            <a:r>
              <a:rPr lang="en-US" dirty="0"/>
              <a:t>Consequence: Strains and/or sprains </a:t>
            </a:r>
          </a:p>
          <a:p>
            <a:r>
              <a:rPr lang="en-US" dirty="0"/>
              <a:t>Hazard Controls: DISCUSSION</a:t>
            </a:r>
          </a:p>
          <a:p>
            <a:r>
              <a:rPr lang="en-US" dirty="0"/>
              <a:t>Emergency Plan Steps: DISCUSSION</a:t>
            </a:r>
          </a:p>
          <a:p>
            <a:endParaRPr lang="en-US" dirty="0"/>
          </a:p>
        </p:txBody>
      </p:sp>
      <p:sp>
        <p:nvSpPr>
          <p:cNvPr id="5" name="Slide Number Placeholder 4">
            <a:extLst>
              <a:ext uri="{FF2B5EF4-FFF2-40B4-BE49-F238E27FC236}">
                <a16:creationId xmlns:a16="http://schemas.microsoft.com/office/drawing/2014/main" id="{1DC09A4B-21AC-4AC9-9C9A-9C51284E3724}"/>
              </a:ext>
            </a:extLst>
          </p:cNvPr>
          <p:cNvSpPr>
            <a:spLocks noGrp="1"/>
          </p:cNvSpPr>
          <p:nvPr>
            <p:ph type="sldNum" sz="quarter" idx="12"/>
          </p:nvPr>
        </p:nvSpPr>
        <p:spPr/>
        <p:txBody>
          <a:bodyPr/>
          <a:lstStyle/>
          <a:p>
            <a:fld id="{472942BE-61A7-4C4E-8590-BB78CF9F1941}" type="slidenum">
              <a:rPr lang="en-US" smtClean="0"/>
              <a:pPr/>
              <a:t>72</a:t>
            </a:fld>
            <a:endParaRPr lang="en-US"/>
          </a:p>
        </p:txBody>
      </p:sp>
      <p:sp>
        <p:nvSpPr>
          <p:cNvPr id="6" name="Footer Placeholder 3">
            <a:extLst>
              <a:ext uri="{FF2B5EF4-FFF2-40B4-BE49-F238E27FC236}">
                <a16:creationId xmlns:a16="http://schemas.microsoft.com/office/drawing/2014/main" id="{53E08B1B-2326-48FD-8D14-D4C7CFD06534}"/>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29595806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682FA-6290-4925-AE2E-BFEB66C0FEC0}"/>
              </a:ext>
            </a:extLst>
          </p:cNvPr>
          <p:cNvSpPr>
            <a:spLocks noGrp="1"/>
          </p:cNvSpPr>
          <p:nvPr>
            <p:ph type="title"/>
          </p:nvPr>
        </p:nvSpPr>
        <p:spPr/>
        <p:txBody>
          <a:bodyPr/>
          <a:lstStyle/>
          <a:p>
            <a:r>
              <a:rPr lang="en-US" dirty="0"/>
              <a:t>Job Hazard Analysis</a:t>
            </a:r>
          </a:p>
        </p:txBody>
      </p:sp>
      <p:sp>
        <p:nvSpPr>
          <p:cNvPr id="3" name="Content Placeholder 2">
            <a:extLst>
              <a:ext uri="{FF2B5EF4-FFF2-40B4-BE49-F238E27FC236}">
                <a16:creationId xmlns:a16="http://schemas.microsoft.com/office/drawing/2014/main" id="{E45E47D7-C5FC-4D74-96A6-34299C3C763D}"/>
              </a:ext>
            </a:extLst>
          </p:cNvPr>
          <p:cNvSpPr>
            <a:spLocks noGrp="1"/>
          </p:cNvSpPr>
          <p:nvPr>
            <p:ph idx="1"/>
          </p:nvPr>
        </p:nvSpPr>
        <p:spPr/>
        <p:txBody>
          <a:bodyPr>
            <a:normAutofit/>
          </a:bodyPr>
          <a:lstStyle/>
          <a:p>
            <a:r>
              <a:rPr lang="en-US" dirty="0"/>
              <a:t>Task #: 14</a:t>
            </a:r>
          </a:p>
          <a:p>
            <a:r>
              <a:rPr lang="en-US" dirty="0"/>
              <a:t>Task description: Two workers will remove damaged Li-Ion modules from system</a:t>
            </a:r>
          </a:p>
          <a:p>
            <a:r>
              <a:rPr lang="en-US" dirty="0"/>
              <a:t>Hazard Type: Electrical</a:t>
            </a:r>
          </a:p>
          <a:p>
            <a:r>
              <a:rPr lang="en-US" dirty="0"/>
              <a:t>Hazard Description: Shock and/or Electrocution</a:t>
            </a:r>
          </a:p>
          <a:p>
            <a:r>
              <a:rPr lang="en-US" dirty="0"/>
              <a:t>Consequence: Burns and/or Death</a:t>
            </a:r>
          </a:p>
          <a:p>
            <a:r>
              <a:rPr lang="en-US" dirty="0"/>
              <a:t>Hazard Controls: DISCUSSION</a:t>
            </a:r>
          </a:p>
          <a:p>
            <a:r>
              <a:rPr lang="en-US" dirty="0"/>
              <a:t>Emergency Plan Steps: DISCUSSION</a:t>
            </a:r>
          </a:p>
          <a:p>
            <a:endParaRPr lang="en-US" dirty="0"/>
          </a:p>
        </p:txBody>
      </p:sp>
      <p:sp>
        <p:nvSpPr>
          <p:cNvPr id="5" name="Slide Number Placeholder 4">
            <a:extLst>
              <a:ext uri="{FF2B5EF4-FFF2-40B4-BE49-F238E27FC236}">
                <a16:creationId xmlns:a16="http://schemas.microsoft.com/office/drawing/2014/main" id="{1DC09A4B-21AC-4AC9-9C9A-9C51284E3724}"/>
              </a:ext>
            </a:extLst>
          </p:cNvPr>
          <p:cNvSpPr>
            <a:spLocks noGrp="1"/>
          </p:cNvSpPr>
          <p:nvPr>
            <p:ph type="sldNum" sz="quarter" idx="12"/>
          </p:nvPr>
        </p:nvSpPr>
        <p:spPr/>
        <p:txBody>
          <a:bodyPr/>
          <a:lstStyle/>
          <a:p>
            <a:fld id="{472942BE-61A7-4C4E-8590-BB78CF9F1941}" type="slidenum">
              <a:rPr lang="en-US" smtClean="0"/>
              <a:pPr/>
              <a:t>73</a:t>
            </a:fld>
            <a:endParaRPr lang="en-US"/>
          </a:p>
        </p:txBody>
      </p:sp>
      <p:sp>
        <p:nvSpPr>
          <p:cNvPr id="6" name="Footer Placeholder 3">
            <a:extLst>
              <a:ext uri="{FF2B5EF4-FFF2-40B4-BE49-F238E27FC236}">
                <a16:creationId xmlns:a16="http://schemas.microsoft.com/office/drawing/2014/main" id="{F74DF52E-9C6C-4214-91DC-5BC99D7DAFE1}"/>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8232581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682FA-6290-4925-AE2E-BFEB66C0FEC0}"/>
              </a:ext>
            </a:extLst>
          </p:cNvPr>
          <p:cNvSpPr>
            <a:spLocks noGrp="1"/>
          </p:cNvSpPr>
          <p:nvPr>
            <p:ph type="title"/>
          </p:nvPr>
        </p:nvSpPr>
        <p:spPr/>
        <p:txBody>
          <a:bodyPr/>
          <a:lstStyle/>
          <a:p>
            <a:r>
              <a:rPr lang="en-US" dirty="0"/>
              <a:t>Job Hazard Analysis</a:t>
            </a:r>
          </a:p>
        </p:txBody>
      </p:sp>
      <p:sp>
        <p:nvSpPr>
          <p:cNvPr id="3" name="Content Placeholder 2">
            <a:extLst>
              <a:ext uri="{FF2B5EF4-FFF2-40B4-BE49-F238E27FC236}">
                <a16:creationId xmlns:a16="http://schemas.microsoft.com/office/drawing/2014/main" id="{E45E47D7-C5FC-4D74-96A6-34299C3C763D}"/>
              </a:ext>
            </a:extLst>
          </p:cNvPr>
          <p:cNvSpPr>
            <a:spLocks noGrp="1"/>
          </p:cNvSpPr>
          <p:nvPr>
            <p:ph idx="1"/>
          </p:nvPr>
        </p:nvSpPr>
        <p:spPr/>
        <p:txBody>
          <a:bodyPr>
            <a:normAutofit/>
          </a:bodyPr>
          <a:lstStyle/>
          <a:p>
            <a:r>
              <a:rPr lang="en-US" dirty="0"/>
              <a:t>Task #: 14a</a:t>
            </a:r>
          </a:p>
          <a:p>
            <a:r>
              <a:rPr lang="en-US" dirty="0"/>
              <a:t>Task description: Two workers will remove damaged Li-Ion modules from system</a:t>
            </a:r>
          </a:p>
          <a:p>
            <a:r>
              <a:rPr lang="en-US" dirty="0"/>
              <a:t>Hazard Type: Fire</a:t>
            </a:r>
          </a:p>
          <a:p>
            <a:r>
              <a:rPr lang="en-US" dirty="0"/>
              <a:t>Hazard Description: Combustion of damaged pack</a:t>
            </a:r>
          </a:p>
          <a:p>
            <a:r>
              <a:rPr lang="en-US" dirty="0"/>
              <a:t>Consequence: Ignition of combustibles and adjacent packs. Explosion.</a:t>
            </a:r>
          </a:p>
          <a:p>
            <a:r>
              <a:rPr lang="en-US" dirty="0"/>
              <a:t>Hazard Controls: DISCUSSION</a:t>
            </a:r>
          </a:p>
          <a:p>
            <a:r>
              <a:rPr lang="en-US" dirty="0"/>
              <a:t>Emergency Plan Steps: DISCUSSION</a:t>
            </a:r>
          </a:p>
          <a:p>
            <a:endParaRPr lang="en-US" dirty="0"/>
          </a:p>
        </p:txBody>
      </p:sp>
      <p:sp>
        <p:nvSpPr>
          <p:cNvPr id="5" name="Slide Number Placeholder 4">
            <a:extLst>
              <a:ext uri="{FF2B5EF4-FFF2-40B4-BE49-F238E27FC236}">
                <a16:creationId xmlns:a16="http://schemas.microsoft.com/office/drawing/2014/main" id="{1DC09A4B-21AC-4AC9-9C9A-9C51284E3724}"/>
              </a:ext>
            </a:extLst>
          </p:cNvPr>
          <p:cNvSpPr>
            <a:spLocks noGrp="1"/>
          </p:cNvSpPr>
          <p:nvPr>
            <p:ph type="sldNum" sz="quarter" idx="12"/>
          </p:nvPr>
        </p:nvSpPr>
        <p:spPr/>
        <p:txBody>
          <a:bodyPr/>
          <a:lstStyle/>
          <a:p>
            <a:fld id="{472942BE-61A7-4C4E-8590-BB78CF9F1941}" type="slidenum">
              <a:rPr lang="en-US" smtClean="0"/>
              <a:pPr/>
              <a:t>74</a:t>
            </a:fld>
            <a:endParaRPr lang="en-US"/>
          </a:p>
        </p:txBody>
      </p:sp>
      <p:sp>
        <p:nvSpPr>
          <p:cNvPr id="6" name="Footer Placeholder 3">
            <a:extLst>
              <a:ext uri="{FF2B5EF4-FFF2-40B4-BE49-F238E27FC236}">
                <a16:creationId xmlns:a16="http://schemas.microsoft.com/office/drawing/2014/main" id="{D06F9F50-577D-47E0-BA59-B2BA311159BA}"/>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18857410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538" y="814114"/>
            <a:ext cx="7886700" cy="696419"/>
          </a:xfrm>
        </p:spPr>
        <p:txBody>
          <a:bodyPr/>
          <a:lstStyle/>
          <a:p>
            <a:r>
              <a:rPr lang="en-US" dirty="0"/>
              <a:t>Organization</a:t>
            </a:r>
          </a:p>
        </p:txBody>
      </p:sp>
      <p:sp>
        <p:nvSpPr>
          <p:cNvPr id="3" name="Content Placeholder 2"/>
          <p:cNvSpPr>
            <a:spLocks noGrp="1"/>
          </p:cNvSpPr>
          <p:nvPr>
            <p:ph idx="1"/>
          </p:nvPr>
        </p:nvSpPr>
        <p:spPr>
          <a:xfrm>
            <a:off x="532538" y="2051000"/>
            <a:ext cx="8714332" cy="4351338"/>
          </a:xfrm>
        </p:spPr>
        <p:txBody>
          <a:bodyPr>
            <a:normAutofit/>
          </a:bodyPr>
          <a:lstStyle/>
          <a:p>
            <a:pPr marL="0" indent="0">
              <a:buNone/>
            </a:pPr>
            <a:r>
              <a:rPr lang="en-US" dirty="0">
                <a:solidFill>
                  <a:srgbClr val="00B050"/>
                </a:solidFill>
              </a:rPr>
              <a:t>Part 4A:</a:t>
            </a:r>
            <a:r>
              <a:rPr lang="en-US" dirty="0"/>
              <a:t>	</a:t>
            </a:r>
            <a:r>
              <a:rPr lang="en-US" dirty="0">
                <a:solidFill>
                  <a:schemeClr val="bg2">
                    <a:lumMod val="50000"/>
                  </a:schemeClr>
                </a:solidFill>
              </a:rPr>
              <a:t>Battery Safety &amp; Lead Acid Battery Hazards</a:t>
            </a:r>
          </a:p>
          <a:p>
            <a:pPr marL="0" indent="0">
              <a:buNone/>
            </a:pPr>
            <a:r>
              <a:rPr lang="en-US" dirty="0">
                <a:solidFill>
                  <a:srgbClr val="00B050"/>
                </a:solidFill>
              </a:rPr>
              <a:t>Part 4B:</a:t>
            </a:r>
            <a:r>
              <a:rPr lang="en-US" dirty="0"/>
              <a:t>	</a:t>
            </a:r>
            <a:r>
              <a:rPr lang="en-US" dirty="0">
                <a:solidFill>
                  <a:schemeClr val="bg2">
                    <a:lumMod val="50000"/>
                  </a:schemeClr>
                </a:solidFill>
              </a:rPr>
              <a:t>Lithium-Ion Battery Hazards</a:t>
            </a:r>
          </a:p>
          <a:p>
            <a:pPr marL="0" indent="0">
              <a:buNone/>
            </a:pPr>
            <a:r>
              <a:rPr lang="en-US" dirty="0">
                <a:solidFill>
                  <a:srgbClr val="00B050"/>
                </a:solidFill>
              </a:rPr>
              <a:t>Part 4C:</a:t>
            </a:r>
            <a:r>
              <a:rPr lang="en-US" dirty="0"/>
              <a:t>	</a:t>
            </a:r>
            <a:r>
              <a:rPr lang="en-US" dirty="0">
                <a:solidFill>
                  <a:schemeClr val="bg2">
                    <a:lumMod val="50000"/>
                  </a:schemeClr>
                </a:solidFill>
              </a:rPr>
              <a:t>Job Hazard Analysis</a:t>
            </a:r>
          </a:p>
          <a:p>
            <a:pPr marL="0" indent="0">
              <a:buNone/>
            </a:pPr>
            <a:r>
              <a:rPr lang="en-US" dirty="0">
                <a:solidFill>
                  <a:srgbClr val="00B050"/>
                </a:solidFill>
              </a:rPr>
              <a:t>Part 4D:</a:t>
            </a:r>
            <a:r>
              <a:rPr lang="en-US" dirty="0"/>
              <a:t>	</a:t>
            </a:r>
            <a:r>
              <a:rPr lang="en-US" b="1" dirty="0"/>
              <a:t>Fire Hazards &amp; Emergency Action Plans</a:t>
            </a:r>
          </a:p>
          <a:p>
            <a:pPr marL="1371600" indent="-1371600">
              <a:buNone/>
            </a:pPr>
            <a:endParaRPr lang="en-US" dirty="0"/>
          </a:p>
          <a:p>
            <a:endParaRPr lang="en-US"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75</a:t>
            </a:fld>
            <a:endParaRPr lang="en-US"/>
          </a:p>
        </p:txBody>
      </p:sp>
      <p:sp>
        <p:nvSpPr>
          <p:cNvPr id="6" name="Footer Placeholder 3">
            <a:extLst>
              <a:ext uri="{FF2B5EF4-FFF2-40B4-BE49-F238E27FC236}">
                <a16:creationId xmlns:a16="http://schemas.microsoft.com/office/drawing/2014/main" id="{E856DD09-3704-4662-8BDF-C84C92A02B1D}"/>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6599053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000" dirty="0"/>
              <a:t>Fire Hazards for ESS</a:t>
            </a:r>
          </a:p>
        </p:txBody>
      </p:sp>
      <p:sp>
        <p:nvSpPr>
          <p:cNvPr id="2" name="Content Placeholder 1">
            <a:extLst>
              <a:ext uri="{FF2B5EF4-FFF2-40B4-BE49-F238E27FC236}">
                <a16:creationId xmlns:a16="http://schemas.microsoft.com/office/drawing/2014/main" id="{BE84906B-7FB8-4F81-9DEC-8B29D9F4E769}"/>
              </a:ext>
            </a:extLst>
          </p:cNvPr>
          <p:cNvSpPr>
            <a:spLocks noGrp="1"/>
          </p:cNvSpPr>
          <p:nvPr>
            <p:ph idx="1"/>
          </p:nvPr>
        </p:nvSpPr>
        <p:spPr>
          <a:xfrm>
            <a:off x="462030" y="1500733"/>
            <a:ext cx="8045700" cy="4675462"/>
          </a:xfrm>
        </p:spPr>
        <p:txBody>
          <a:bodyPr>
            <a:normAutofit/>
          </a:bodyPr>
          <a:lstStyle/>
          <a:p>
            <a:pPr marL="0" indent="0">
              <a:buNone/>
            </a:pPr>
            <a:r>
              <a:rPr lang="en-US" dirty="0"/>
              <a:t>NFPA 855 Annex C – Fire-Fighting Considerations</a:t>
            </a:r>
          </a:p>
          <a:p>
            <a:pPr marL="0" indent="0">
              <a:buNone/>
            </a:pPr>
            <a:r>
              <a:rPr lang="en-US" dirty="0"/>
              <a:t>C.1.1 Emergency Responder Pre-incident Planning</a:t>
            </a:r>
          </a:p>
          <a:p>
            <a:pPr marL="914400" lvl="1" indent="-457200">
              <a:buFont typeface="+mj-lt"/>
              <a:buAutoNum type="arabicParenR"/>
            </a:pPr>
            <a:r>
              <a:rPr lang="en-US" dirty="0"/>
              <a:t>Understanding the procedures included in the facility operation and emergency response plan</a:t>
            </a:r>
          </a:p>
          <a:p>
            <a:pPr marL="914400" lvl="1" indent="-457200">
              <a:buFont typeface="+mj-lt"/>
              <a:buAutoNum type="arabicParenR"/>
            </a:pPr>
            <a:r>
              <a:rPr lang="en-US" dirty="0"/>
              <a:t>Identifying the types of ESS, potential hazards, and methods for responding to fires associated with ESS</a:t>
            </a:r>
          </a:p>
          <a:p>
            <a:pPr marL="914400" lvl="1" indent="-457200">
              <a:buFont typeface="+mj-lt"/>
              <a:buAutoNum type="arabicParenR"/>
            </a:pPr>
            <a:r>
              <a:rPr lang="en-US" dirty="0"/>
              <a:t>Identification of all disconnects, and understanding of energy stored in ESS</a:t>
            </a:r>
          </a:p>
          <a:p>
            <a:pPr marL="914400" lvl="1" indent="-457200">
              <a:buFont typeface="+mj-lt"/>
              <a:buAutoNum type="arabicParenR"/>
            </a:pPr>
            <a:r>
              <a:rPr lang="en-US" dirty="0"/>
              <a:t>Understanding of shutdown and isolation procedures</a:t>
            </a:r>
          </a:p>
          <a:p>
            <a:pPr marL="914400" lvl="1" indent="-457200">
              <a:buFont typeface="+mj-lt"/>
              <a:buAutoNum type="arabicParenR"/>
            </a:pPr>
            <a:r>
              <a:rPr lang="en-US" dirty="0"/>
              <a:t>Procedures for dealing with damaged ESS equipment in post-fire incident</a:t>
            </a:r>
          </a:p>
        </p:txBody>
      </p:sp>
      <p:sp>
        <p:nvSpPr>
          <p:cNvPr id="192" name="Shape 192"/>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92D050"/>
                </a:solidFill>
                <a:latin typeface="Calibri"/>
                <a:ea typeface="Calibri"/>
                <a:cs typeface="Calibri"/>
                <a:sym typeface="Calibri"/>
              </a:rPr>
              <a:t>76</a:t>
            </a:fld>
            <a:endParaRPr lang="en-US" sz="1200">
              <a:solidFill>
                <a:srgbClr val="92D050"/>
              </a:solidFill>
              <a:latin typeface="Calibri"/>
              <a:ea typeface="Calibri"/>
              <a:cs typeface="Calibri"/>
              <a:sym typeface="Calibri"/>
            </a:endParaRPr>
          </a:p>
        </p:txBody>
      </p:sp>
      <p:sp>
        <p:nvSpPr>
          <p:cNvPr id="6" name="Footer Placeholder 3">
            <a:extLst>
              <a:ext uri="{FF2B5EF4-FFF2-40B4-BE49-F238E27FC236}">
                <a16:creationId xmlns:a16="http://schemas.microsoft.com/office/drawing/2014/main" id="{2941048D-4AA9-4E8B-876C-B7412A020B0A}"/>
              </a:ext>
            </a:extLst>
          </p:cNvPr>
          <p:cNvSpPr>
            <a:spLocks noGrp="1"/>
          </p:cNvSpPr>
          <p:nvPr>
            <p:ph type="ftr" sz="quarter" idx="11"/>
          </p:nvPr>
        </p:nvSpPr>
        <p:spPr>
          <a:xfrm>
            <a:off x="1" y="6402339"/>
            <a:ext cx="1594714" cy="365125"/>
          </a:xfrm>
        </p:spPr>
        <p:txBody>
          <a:bodyPr/>
          <a:lstStyle/>
          <a:p>
            <a:r>
              <a:rPr lang="en-US" dirty="0"/>
              <a:t>M4 Battery Safety</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000" dirty="0"/>
              <a:t>Fire Hazards for ESS</a:t>
            </a:r>
          </a:p>
        </p:txBody>
      </p:sp>
      <p:sp>
        <p:nvSpPr>
          <p:cNvPr id="2" name="Content Placeholder 1">
            <a:extLst>
              <a:ext uri="{FF2B5EF4-FFF2-40B4-BE49-F238E27FC236}">
                <a16:creationId xmlns:a16="http://schemas.microsoft.com/office/drawing/2014/main" id="{BE84906B-7FB8-4F81-9DEC-8B29D9F4E769}"/>
              </a:ext>
            </a:extLst>
          </p:cNvPr>
          <p:cNvSpPr>
            <a:spLocks noGrp="1"/>
          </p:cNvSpPr>
          <p:nvPr>
            <p:ph idx="1"/>
          </p:nvPr>
        </p:nvSpPr>
        <p:spPr>
          <a:xfrm>
            <a:off x="628650" y="1300641"/>
            <a:ext cx="7886700" cy="2516798"/>
          </a:xfrm>
        </p:spPr>
        <p:txBody>
          <a:bodyPr/>
          <a:lstStyle/>
          <a:p>
            <a:pPr marL="0" indent="0">
              <a:buNone/>
            </a:pPr>
            <a:r>
              <a:rPr lang="en-US" dirty="0"/>
              <a:t>NFPA 855 Annex C.1.1 cont.</a:t>
            </a:r>
          </a:p>
          <a:p>
            <a:pPr marL="914400" lvl="1" indent="-457200">
              <a:buFont typeface="+mj-lt"/>
              <a:buAutoNum type="arabicParenR" startAt="5"/>
            </a:pPr>
            <a:r>
              <a:rPr lang="en-US" dirty="0"/>
              <a:t>Procedures for dealing with damaged ESS equipment in post-fire incident</a:t>
            </a:r>
          </a:p>
          <a:p>
            <a:pPr marL="1371600" lvl="2" indent="-457200">
              <a:buFont typeface="+mj-lt"/>
              <a:buAutoNum type="alphaLcParenR"/>
            </a:pPr>
            <a:r>
              <a:rPr lang="en-US" dirty="0"/>
              <a:t>Recognizing that stranded electrical energy in ESS has potential for reignition long after initial extinguishment</a:t>
            </a:r>
          </a:p>
          <a:p>
            <a:pPr marL="1371600" lvl="2" indent="-457200">
              <a:buFont typeface="+mj-lt"/>
              <a:buAutoNum type="alphaLcParenR"/>
            </a:pPr>
            <a:r>
              <a:rPr lang="en-US" dirty="0"/>
              <a:t>Contacting personnel qualified to safely remove damaged ESS equipment form the facility </a:t>
            </a:r>
          </a:p>
        </p:txBody>
      </p:sp>
      <p:sp>
        <p:nvSpPr>
          <p:cNvPr id="192" name="Shape 192"/>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92D050"/>
                </a:solidFill>
                <a:latin typeface="Calibri"/>
                <a:ea typeface="Calibri"/>
                <a:cs typeface="Calibri"/>
                <a:sym typeface="Calibri"/>
              </a:rPr>
              <a:t>77</a:t>
            </a:fld>
            <a:endParaRPr lang="en-US" sz="1200">
              <a:solidFill>
                <a:srgbClr val="92D050"/>
              </a:solidFill>
              <a:latin typeface="Calibri"/>
              <a:ea typeface="Calibri"/>
              <a:cs typeface="Calibri"/>
              <a:sym typeface="Calibri"/>
            </a:endParaRPr>
          </a:p>
        </p:txBody>
      </p:sp>
      <p:sp>
        <p:nvSpPr>
          <p:cNvPr id="6" name="Content Placeholder 1">
            <a:extLst>
              <a:ext uri="{FF2B5EF4-FFF2-40B4-BE49-F238E27FC236}">
                <a16:creationId xmlns:a16="http://schemas.microsoft.com/office/drawing/2014/main" id="{5C0F71D6-4F4B-431C-A679-97D9EEDAB51D}"/>
              </a:ext>
            </a:extLst>
          </p:cNvPr>
          <p:cNvSpPr txBox="1">
            <a:spLocks/>
          </p:cNvSpPr>
          <p:nvPr/>
        </p:nvSpPr>
        <p:spPr>
          <a:xfrm>
            <a:off x="462030" y="3722294"/>
            <a:ext cx="7886700" cy="25167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NFPA 855 Annex C.2 General</a:t>
            </a:r>
          </a:p>
          <a:p>
            <a:pPr marL="0" indent="0">
              <a:buNone/>
            </a:pPr>
            <a:r>
              <a:rPr lang="en-US" sz="2400" dirty="0"/>
              <a:t>Handover procedures for potentially damaged systems should be developed for fire departments to ensure the timely response of qualified technical representatives to manage safety issues. </a:t>
            </a:r>
          </a:p>
          <a:p>
            <a:pPr lvl="1"/>
            <a:r>
              <a:rPr lang="en-US" dirty="0"/>
              <a:t>E.g. removal and recycling, stranded energy</a:t>
            </a:r>
          </a:p>
        </p:txBody>
      </p:sp>
      <p:sp>
        <p:nvSpPr>
          <p:cNvPr id="7" name="Footer Placeholder 3">
            <a:extLst>
              <a:ext uri="{FF2B5EF4-FFF2-40B4-BE49-F238E27FC236}">
                <a16:creationId xmlns:a16="http://schemas.microsoft.com/office/drawing/2014/main" id="{FD519CB8-467F-4123-BFFC-7A6E4A9C0FFD}"/>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38410851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000" dirty="0"/>
              <a:t>855 Annex C</a:t>
            </a:r>
          </a:p>
        </p:txBody>
      </p:sp>
      <p:sp>
        <p:nvSpPr>
          <p:cNvPr id="2" name="Content Placeholder 1">
            <a:extLst>
              <a:ext uri="{FF2B5EF4-FFF2-40B4-BE49-F238E27FC236}">
                <a16:creationId xmlns:a16="http://schemas.microsoft.com/office/drawing/2014/main" id="{BE84906B-7FB8-4F81-9DEC-8B29D9F4E769}"/>
              </a:ext>
            </a:extLst>
          </p:cNvPr>
          <p:cNvSpPr>
            <a:spLocks noGrp="1"/>
          </p:cNvSpPr>
          <p:nvPr>
            <p:ph idx="1"/>
          </p:nvPr>
        </p:nvSpPr>
        <p:spPr>
          <a:xfrm>
            <a:off x="628650" y="1300641"/>
            <a:ext cx="7886700" cy="4967536"/>
          </a:xfrm>
        </p:spPr>
        <p:txBody>
          <a:bodyPr/>
          <a:lstStyle/>
          <a:p>
            <a:pPr marL="0" indent="0">
              <a:buNone/>
            </a:pPr>
            <a:r>
              <a:rPr lang="en-US" dirty="0"/>
              <a:t>C.3 Suppression Systems</a:t>
            </a:r>
          </a:p>
          <a:p>
            <a:pPr marL="0" indent="0">
              <a:buNone/>
            </a:pPr>
            <a:r>
              <a:rPr lang="en-US" dirty="0"/>
              <a:t>Research and large-scale testing is still needed, but preliminary findings show that lithium-ion systems must be cooled to terminate the thermal runaway process. </a:t>
            </a:r>
          </a:p>
          <a:p>
            <a:pPr marL="0" indent="0">
              <a:buNone/>
            </a:pPr>
            <a:r>
              <a:rPr lang="en-US" dirty="0"/>
              <a:t>Water is the best agent, but cabinets and enclosures create a barrier to efficient application and allows free movement of fire and combustible gases.</a:t>
            </a:r>
          </a:p>
        </p:txBody>
      </p:sp>
      <p:sp>
        <p:nvSpPr>
          <p:cNvPr id="192" name="Shape 192"/>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92D050"/>
                </a:solidFill>
                <a:latin typeface="Calibri"/>
                <a:ea typeface="Calibri"/>
                <a:cs typeface="Calibri"/>
                <a:sym typeface="Calibri"/>
              </a:rPr>
              <a:t>78</a:t>
            </a:fld>
            <a:endParaRPr lang="en-US" sz="1200">
              <a:solidFill>
                <a:srgbClr val="92D050"/>
              </a:solidFill>
              <a:latin typeface="Calibri"/>
              <a:ea typeface="Calibri"/>
              <a:cs typeface="Calibri"/>
              <a:sym typeface="Calibri"/>
            </a:endParaRPr>
          </a:p>
        </p:txBody>
      </p:sp>
      <p:sp>
        <p:nvSpPr>
          <p:cNvPr id="6" name="Footer Placeholder 3">
            <a:extLst>
              <a:ext uri="{FF2B5EF4-FFF2-40B4-BE49-F238E27FC236}">
                <a16:creationId xmlns:a16="http://schemas.microsoft.com/office/drawing/2014/main" id="{24D5FC22-BE20-4E46-926B-6B0EF82DC450}"/>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22275612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60759" y="3752849"/>
            <a:ext cx="2468166" cy="2452687"/>
          </a:xfrm>
          <a:prstGeom prst="rect">
            <a:avLst/>
          </a:prstGeom>
        </p:spPr>
        <p:txBody>
          <a:bodyPr lIns="91425" tIns="45700" rIns="91425" bIns="45700" anchor="ctr" anchorCtr="0">
            <a:normAutofit/>
          </a:bodyPr>
          <a:lstStyle/>
          <a:p>
            <a:pPr marL="0" marR="0" lvl="0" indent="0" rtl="0">
              <a:spcBef>
                <a:spcPts val="0"/>
              </a:spcBef>
              <a:buClr>
                <a:schemeClr val="dk1"/>
              </a:buClr>
              <a:buSzPct val="25000"/>
              <a:buFont typeface="Calibri"/>
              <a:buNone/>
            </a:pPr>
            <a:r>
              <a:rPr lang="en-US" sz="3100" dirty="0"/>
              <a:t>Siemens Approach</a:t>
            </a:r>
          </a:p>
        </p:txBody>
      </p:sp>
      <p:pic>
        <p:nvPicPr>
          <p:cNvPr id="1026" name="Picture 2">
            <a:extLst>
              <a:ext uri="{FF2B5EF4-FFF2-40B4-BE49-F238E27FC236}">
                <a16:creationId xmlns:a16="http://schemas.microsoft.com/office/drawing/2014/main" id="{4B178229-5F9C-4131-9D25-695148B677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937" b="2873"/>
          <a:stretch/>
        </p:blipFill>
        <p:spPr bwMode="auto">
          <a:xfrm>
            <a:off x="0"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BE84906B-7FB8-4F81-9DEC-8B29D9F4E769}"/>
              </a:ext>
            </a:extLst>
          </p:cNvPr>
          <p:cNvSpPr>
            <a:spLocks noGrp="1"/>
          </p:cNvSpPr>
          <p:nvPr>
            <p:ph idx="1"/>
          </p:nvPr>
        </p:nvSpPr>
        <p:spPr>
          <a:xfrm>
            <a:off x="3167986" y="3752850"/>
            <a:ext cx="5614060" cy="2452687"/>
          </a:xfrm>
        </p:spPr>
        <p:txBody>
          <a:bodyPr anchor="ctr">
            <a:normAutofit/>
          </a:bodyPr>
          <a:lstStyle/>
          <a:p>
            <a:pPr marL="0" indent="0">
              <a:buNone/>
            </a:pPr>
            <a:r>
              <a:rPr lang="en-US" sz="1600" dirty="0"/>
              <a:t>Siemens has been conducting testing and certification for their system which utilizes an inert gas agent.</a:t>
            </a:r>
          </a:p>
          <a:p>
            <a:pPr marL="0" indent="0">
              <a:buNone/>
            </a:pPr>
            <a:r>
              <a:rPr lang="en-US" sz="1600" dirty="0"/>
              <a:t>Their research has shown that for lithium-based chemistries, there is a thermal runaway pre-indicator; electrolyte gas. Once the gas has formed, a thermal runaway event is imminent but can still be suppressed.</a:t>
            </a:r>
          </a:p>
          <a:p>
            <a:pPr marL="0" indent="0">
              <a:buNone/>
            </a:pPr>
            <a:r>
              <a:rPr lang="en-US" sz="1600" dirty="0"/>
              <a:t>Their method utilizes aspirating smoke detectors and inert gas (nitrogen) to flood areas that water would not be able to reliably reach.</a:t>
            </a:r>
          </a:p>
        </p:txBody>
      </p:sp>
      <p:sp>
        <p:nvSpPr>
          <p:cNvPr id="9" name="Shape 192">
            <a:extLst>
              <a:ext uri="{FF2B5EF4-FFF2-40B4-BE49-F238E27FC236}">
                <a16:creationId xmlns:a16="http://schemas.microsoft.com/office/drawing/2014/main" id="{64630E03-9C2F-49BA-BD77-FF189C182D00}"/>
              </a:ext>
            </a:extLst>
          </p:cNvPr>
          <p:cNvSpPr txBox="1">
            <a:spLocks noGrp="1"/>
          </p:cNvSpPr>
          <p:nvPr>
            <p:ph type="sldNum" sz="quarter" idx="12"/>
          </p:nvPr>
        </p:nvSpPr>
        <p:spPr>
          <a:xfrm>
            <a:off x="6915202" y="6402339"/>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92D050"/>
                </a:solidFill>
                <a:latin typeface="Calibri"/>
                <a:ea typeface="Calibri"/>
                <a:cs typeface="Calibri"/>
                <a:sym typeface="Calibri"/>
              </a:rPr>
              <a:t>79</a:t>
            </a:fld>
            <a:endParaRPr lang="en-US" sz="1200">
              <a:solidFill>
                <a:srgbClr val="92D050"/>
              </a:solidFill>
              <a:latin typeface="Calibri"/>
              <a:ea typeface="Calibri"/>
              <a:cs typeface="Calibri"/>
              <a:sym typeface="Calibri"/>
            </a:endParaRPr>
          </a:p>
        </p:txBody>
      </p:sp>
      <p:sp>
        <p:nvSpPr>
          <p:cNvPr id="8" name="Footer Placeholder 3">
            <a:extLst>
              <a:ext uri="{FF2B5EF4-FFF2-40B4-BE49-F238E27FC236}">
                <a16:creationId xmlns:a16="http://schemas.microsoft.com/office/drawing/2014/main" id="{A472D8D8-350B-4FC1-A64F-B9A31E12D702}"/>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1755286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Lead Acid</a:t>
            </a:r>
          </a:p>
        </p:txBody>
      </p:sp>
      <p:sp>
        <p:nvSpPr>
          <p:cNvPr id="3" name="Content Placeholder 2"/>
          <p:cNvSpPr>
            <a:spLocks noGrp="1"/>
          </p:cNvSpPr>
          <p:nvPr>
            <p:ph idx="1"/>
          </p:nvPr>
        </p:nvSpPr>
        <p:spPr>
          <a:xfrm>
            <a:off x="621030" y="1155032"/>
            <a:ext cx="4095349" cy="5021163"/>
          </a:xfrm>
        </p:spPr>
        <p:txBody>
          <a:bodyPr>
            <a:normAutofit/>
          </a:bodyPr>
          <a:lstStyle/>
          <a:p>
            <a:pPr lvl="0"/>
            <a:r>
              <a:rPr lang="en-US" dirty="0"/>
              <a:t>Hydrogen gas hazards </a:t>
            </a:r>
          </a:p>
          <a:p>
            <a:pPr lvl="1"/>
            <a:r>
              <a:rPr lang="en-US" dirty="0"/>
              <a:t>By-product of battery charging process but may be present or released even when batteries are not actively charging</a:t>
            </a:r>
            <a:endParaRPr lang="en-US" sz="2000" dirty="0"/>
          </a:p>
          <a:p>
            <a:pPr lvl="1"/>
            <a:r>
              <a:rPr lang="en-US" dirty="0"/>
              <a:t>Flammable and potentially explosive between 4% and 75% by volume of air</a:t>
            </a:r>
          </a:p>
          <a:p>
            <a:pPr lvl="1"/>
            <a:r>
              <a:rPr lang="en-US" dirty="0"/>
              <a:t>Lighter than air</a:t>
            </a:r>
          </a:p>
          <a:p>
            <a:pPr lvl="1"/>
            <a:r>
              <a:rPr lang="en-US" dirty="0"/>
              <a:t>Migrates and dissipates easily</a:t>
            </a:r>
          </a:p>
          <a:p>
            <a:pPr lvl="1"/>
            <a:endParaRPr lang="en-US" sz="2000" dirty="0"/>
          </a:p>
          <a:p>
            <a:pPr lvl="1"/>
            <a:endParaRPr lang="en-US" sz="2000" dirty="0"/>
          </a:p>
          <a:p>
            <a:pPr marL="0" indent="0">
              <a:buNone/>
            </a:pPr>
            <a:endParaRPr lang="en-US"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8</a:t>
            </a:fld>
            <a:endParaRPr lang="en-US"/>
          </a:p>
        </p:txBody>
      </p:sp>
      <p:pic>
        <p:nvPicPr>
          <p:cNvPr id="1026" name="Picture 2" descr="Image result for hydrogen gas hazard lead ac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3007" y="1135063"/>
            <a:ext cx="2895600" cy="21717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73007" y="3318880"/>
            <a:ext cx="2984791" cy="369332"/>
          </a:xfrm>
          <a:prstGeom prst="rect">
            <a:avLst/>
          </a:prstGeom>
          <a:noFill/>
        </p:spPr>
        <p:txBody>
          <a:bodyPr wrap="none" rtlCol="0">
            <a:spAutoFit/>
          </a:bodyPr>
          <a:lstStyle/>
          <a:p>
            <a:r>
              <a:rPr lang="en-US" dirty="0"/>
              <a:t>Exploded lead acid battery [1]</a:t>
            </a:r>
          </a:p>
        </p:txBody>
      </p:sp>
      <p:sp>
        <p:nvSpPr>
          <p:cNvPr id="8" name="Footer Placeholder 3">
            <a:extLst>
              <a:ext uri="{FF2B5EF4-FFF2-40B4-BE49-F238E27FC236}">
                <a16:creationId xmlns:a16="http://schemas.microsoft.com/office/drawing/2014/main" id="{CDBADF2D-A648-4F7D-A553-7742F8565EB5}"/>
              </a:ext>
            </a:extLst>
          </p:cNvPr>
          <p:cNvSpPr>
            <a:spLocks noGrp="1"/>
          </p:cNvSpPr>
          <p:nvPr>
            <p:ph type="ftr" sz="quarter" idx="11"/>
          </p:nvPr>
        </p:nvSpPr>
        <p:spPr>
          <a:xfrm>
            <a:off x="0" y="6402339"/>
            <a:ext cx="5760105" cy="365125"/>
          </a:xfrm>
        </p:spPr>
        <p:txBody>
          <a:bodyPr/>
          <a:lstStyle/>
          <a:p>
            <a:r>
              <a:rPr lang="en-US" dirty="0"/>
              <a:t>M4 Battery Safety</a:t>
            </a:r>
          </a:p>
        </p:txBody>
      </p:sp>
    </p:spTree>
    <p:extLst>
      <p:ext uri="{BB962C8B-B14F-4D97-AF65-F5344CB8AC3E}">
        <p14:creationId xmlns:p14="http://schemas.microsoft.com/office/powerpoint/2010/main" val="35136226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000" dirty="0"/>
              <a:t>855 C.4.1 Overheated Batteries</a:t>
            </a:r>
          </a:p>
        </p:txBody>
      </p:sp>
      <p:sp>
        <p:nvSpPr>
          <p:cNvPr id="2" name="Content Placeholder 1">
            <a:extLst>
              <a:ext uri="{FF2B5EF4-FFF2-40B4-BE49-F238E27FC236}">
                <a16:creationId xmlns:a16="http://schemas.microsoft.com/office/drawing/2014/main" id="{BE84906B-7FB8-4F81-9DEC-8B29D9F4E769}"/>
              </a:ext>
            </a:extLst>
          </p:cNvPr>
          <p:cNvSpPr>
            <a:spLocks noGrp="1"/>
          </p:cNvSpPr>
          <p:nvPr>
            <p:ph idx="1"/>
          </p:nvPr>
        </p:nvSpPr>
        <p:spPr>
          <a:xfrm>
            <a:off x="628650" y="1300641"/>
            <a:ext cx="7886700" cy="4967536"/>
          </a:xfrm>
        </p:spPr>
        <p:txBody>
          <a:bodyPr>
            <a:normAutofit fontScale="92500" lnSpcReduction="10000"/>
          </a:bodyPr>
          <a:lstStyle/>
          <a:p>
            <a:pPr marL="0" indent="0">
              <a:buNone/>
            </a:pPr>
            <a:r>
              <a:rPr lang="en-US" dirty="0"/>
              <a:t>Proper response to an overheated battery should include the following procedures and steps:</a:t>
            </a:r>
          </a:p>
          <a:p>
            <a:pPr marL="971550" lvl="1" indent="-514350">
              <a:buFont typeface="+mj-lt"/>
              <a:buAutoNum type="arabicPeriod"/>
            </a:pPr>
            <a:r>
              <a:rPr lang="en-US" dirty="0"/>
              <a:t>Isolate area of all nonessential personnel</a:t>
            </a:r>
          </a:p>
          <a:p>
            <a:pPr marL="971550" lvl="1" indent="-514350">
              <a:buFont typeface="+mj-lt"/>
              <a:buAutoNum type="arabicPeriod"/>
            </a:pPr>
            <a:r>
              <a:rPr lang="en-US" dirty="0"/>
              <a:t>Review status of both building and ESS alarm systems with available data</a:t>
            </a:r>
          </a:p>
          <a:p>
            <a:pPr marL="971550" lvl="1" indent="-514350">
              <a:buFont typeface="+mj-lt"/>
              <a:buAutoNum type="arabicPeriod"/>
            </a:pPr>
            <a:r>
              <a:rPr lang="en-US" dirty="0"/>
              <a:t>Review status of any fire protection system activation</a:t>
            </a:r>
          </a:p>
          <a:p>
            <a:pPr marL="971550" lvl="1" indent="-514350">
              <a:buFont typeface="+mj-lt"/>
              <a:buAutoNum type="arabicPeriod"/>
            </a:pPr>
            <a:r>
              <a:rPr lang="en-US" dirty="0"/>
              <a:t>Perform air monitoring of all connected spaces</a:t>
            </a:r>
          </a:p>
          <a:p>
            <a:pPr marL="971550" lvl="1" indent="-514350">
              <a:buFont typeface="+mj-lt"/>
              <a:buAutoNum type="arabicPeriod"/>
            </a:pPr>
            <a:r>
              <a:rPr lang="en-US" dirty="0"/>
              <a:t>Identify location of overheated battery</a:t>
            </a:r>
          </a:p>
          <a:p>
            <a:pPr marL="971550" lvl="1" indent="-514350">
              <a:buFont typeface="+mj-lt"/>
              <a:buAutoNum type="arabicPeriod"/>
            </a:pPr>
            <a:r>
              <a:rPr lang="en-US" dirty="0"/>
              <a:t>Isolate affected battery, string, or entire system based on the extent of damage by opening battery disconnect switches, where provided</a:t>
            </a:r>
          </a:p>
          <a:p>
            <a:pPr marL="971550" lvl="1" indent="-514350">
              <a:buFont typeface="+mj-lt"/>
              <a:buAutoNum type="arabicPeriod"/>
            </a:pPr>
            <a:r>
              <a:rPr lang="en-US" dirty="0"/>
              <a:t>Contact person or company responsible for operation and maintenance of system</a:t>
            </a:r>
          </a:p>
          <a:p>
            <a:pPr marL="971550" lvl="1" indent="-514350">
              <a:buFont typeface="+mj-lt"/>
              <a:buAutoNum type="arabicPeriod"/>
            </a:pPr>
            <a:r>
              <a:rPr lang="en-US" dirty="0"/>
              <a:t>Continue temperature monitoring to ensure mitigation of overheating condition</a:t>
            </a:r>
          </a:p>
        </p:txBody>
      </p:sp>
      <p:sp>
        <p:nvSpPr>
          <p:cNvPr id="192" name="Shape 192"/>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92D050"/>
                </a:solidFill>
                <a:latin typeface="Calibri"/>
                <a:ea typeface="Calibri"/>
                <a:cs typeface="Calibri"/>
                <a:sym typeface="Calibri"/>
              </a:rPr>
              <a:t>80</a:t>
            </a:fld>
            <a:endParaRPr lang="en-US" sz="1200">
              <a:solidFill>
                <a:srgbClr val="92D050"/>
              </a:solidFill>
              <a:latin typeface="Calibri"/>
              <a:ea typeface="Calibri"/>
              <a:cs typeface="Calibri"/>
              <a:sym typeface="Calibri"/>
            </a:endParaRPr>
          </a:p>
        </p:txBody>
      </p:sp>
      <p:sp>
        <p:nvSpPr>
          <p:cNvPr id="6" name="Footer Placeholder 3">
            <a:extLst>
              <a:ext uri="{FF2B5EF4-FFF2-40B4-BE49-F238E27FC236}">
                <a16:creationId xmlns:a16="http://schemas.microsoft.com/office/drawing/2014/main" id="{E1CC541B-FD10-42CB-A2EC-21FC14DD8874}"/>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34830130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000" dirty="0"/>
              <a:t>855 C.4.2 Fires</a:t>
            </a:r>
          </a:p>
        </p:txBody>
      </p:sp>
      <p:sp>
        <p:nvSpPr>
          <p:cNvPr id="2" name="Content Placeholder 1">
            <a:extLst>
              <a:ext uri="{FF2B5EF4-FFF2-40B4-BE49-F238E27FC236}">
                <a16:creationId xmlns:a16="http://schemas.microsoft.com/office/drawing/2014/main" id="{BE84906B-7FB8-4F81-9DEC-8B29D9F4E769}"/>
              </a:ext>
            </a:extLst>
          </p:cNvPr>
          <p:cNvSpPr>
            <a:spLocks noGrp="1"/>
          </p:cNvSpPr>
          <p:nvPr>
            <p:ph idx="1"/>
          </p:nvPr>
        </p:nvSpPr>
        <p:spPr>
          <a:xfrm>
            <a:off x="628650" y="1300641"/>
            <a:ext cx="7886700" cy="4967536"/>
          </a:xfrm>
        </p:spPr>
        <p:txBody>
          <a:bodyPr>
            <a:normAutofit lnSpcReduction="10000"/>
          </a:bodyPr>
          <a:lstStyle/>
          <a:p>
            <a:pPr marL="0" indent="0">
              <a:buNone/>
            </a:pPr>
            <a:r>
              <a:rPr lang="en-US" dirty="0"/>
              <a:t>As the process continues, additional signs might include vent gas ignition, exploding cells, projectile release, heat and flame propagation.</a:t>
            </a:r>
          </a:p>
          <a:p>
            <a:pPr marL="0" indent="0">
              <a:buNone/>
            </a:pPr>
            <a:r>
              <a:rPr lang="en-US" dirty="0"/>
              <a:t>As the failure cascades, be prepared for toxic and potentially explosive gas release. Testing is incomplete but responders should use full suite of PPE and SCBA.</a:t>
            </a:r>
          </a:p>
          <a:p>
            <a:pPr marL="0" indent="0">
              <a:buNone/>
            </a:pPr>
            <a:r>
              <a:rPr lang="en-US" dirty="0"/>
              <a:t>Proper response to electrochemical ESS fires should include the following procedures and steps:</a:t>
            </a:r>
          </a:p>
          <a:p>
            <a:pPr marL="971550" lvl="1" indent="-514350">
              <a:buFont typeface="+mj-lt"/>
              <a:buAutoNum type="arabicPeriod"/>
            </a:pPr>
            <a:r>
              <a:rPr lang="en-US" dirty="0"/>
              <a:t>System isolation and shutdown</a:t>
            </a:r>
          </a:p>
          <a:p>
            <a:pPr marL="971550" lvl="1" indent="-514350">
              <a:buFont typeface="+mj-lt"/>
              <a:buAutoNum type="arabicPeriod"/>
            </a:pPr>
            <a:r>
              <a:rPr lang="en-US" dirty="0"/>
              <a:t>Hazard confinement and exposure protection</a:t>
            </a:r>
          </a:p>
          <a:p>
            <a:pPr marL="971550" lvl="1" indent="-514350">
              <a:buFont typeface="+mj-lt"/>
              <a:buAutoNum type="arabicPeriod"/>
            </a:pPr>
            <a:r>
              <a:rPr lang="en-US" dirty="0"/>
              <a:t>Fire suppression</a:t>
            </a:r>
          </a:p>
          <a:p>
            <a:pPr marL="971550" lvl="1" indent="-514350">
              <a:buFont typeface="+mj-lt"/>
              <a:buAutoNum type="arabicPeriod"/>
            </a:pPr>
            <a:r>
              <a:rPr lang="en-US" dirty="0"/>
              <a:t>Ventilation</a:t>
            </a:r>
          </a:p>
        </p:txBody>
      </p:sp>
      <p:sp>
        <p:nvSpPr>
          <p:cNvPr id="192" name="Shape 192"/>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92D050"/>
                </a:solidFill>
                <a:latin typeface="Calibri"/>
                <a:ea typeface="Calibri"/>
                <a:cs typeface="Calibri"/>
                <a:sym typeface="Calibri"/>
              </a:rPr>
              <a:t>81</a:t>
            </a:fld>
            <a:endParaRPr lang="en-US" sz="1200">
              <a:solidFill>
                <a:srgbClr val="92D050"/>
              </a:solidFill>
              <a:latin typeface="Calibri"/>
              <a:ea typeface="Calibri"/>
              <a:cs typeface="Calibri"/>
              <a:sym typeface="Calibri"/>
            </a:endParaRPr>
          </a:p>
        </p:txBody>
      </p:sp>
      <p:sp>
        <p:nvSpPr>
          <p:cNvPr id="6" name="Footer Placeholder 3">
            <a:extLst>
              <a:ext uri="{FF2B5EF4-FFF2-40B4-BE49-F238E27FC236}">
                <a16:creationId xmlns:a16="http://schemas.microsoft.com/office/drawing/2014/main" id="{76D9AC8C-6F92-4EFA-9242-FC94C4D130E7}"/>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37825189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of Emergency Action Plan</a:t>
            </a:r>
          </a:p>
        </p:txBody>
      </p:sp>
      <p:sp>
        <p:nvSpPr>
          <p:cNvPr id="3" name="Content Placeholder 2"/>
          <p:cNvSpPr>
            <a:spLocks noGrp="1"/>
          </p:cNvSpPr>
          <p:nvPr>
            <p:ph idx="1"/>
          </p:nvPr>
        </p:nvSpPr>
        <p:spPr/>
        <p:txBody>
          <a:bodyPr/>
          <a:lstStyle/>
          <a:p>
            <a:r>
              <a:rPr lang="en-US" b="1" dirty="0">
                <a:solidFill>
                  <a:srgbClr val="FF0000"/>
                </a:solidFill>
              </a:rPr>
              <a:t>Developed in advance</a:t>
            </a:r>
          </a:p>
          <a:p>
            <a:r>
              <a:rPr lang="en-US" dirty="0"/>
              <a:t>Site specific</a:t>
            </a:r>
          </a:p>
          <a:p>
            <a:r>
              <a:rPr lang="en-US" dirty="0"/>
              <a:t>Focused on identifiable hazards via</a:t>
            </a:r>
          </a:p>
          <a:p>
            <a:pPr lvl="1"/>
            <a:r>
              <a:rPr lang="en-US" dirty="0"/>
              <a:t>Safety Data Sheets</a:t>
            </a:r>
          </a:p>
          <a:p>
            <a:pPr lvl="1"/>
            <a:r>
              <a:rPr lang="en-US" dirty="0"/>
              <a:t>Operation/Service Documentation</a:t>
            </a:r>
          </a:p>
          <a:p>
            <a:pPr lvl="1"/>
            <a:r>
              <a:rPr lang="en-US" dirty="0"/>
              <a:t>Experience/Observation/Consultation</a:t>
            </a:r>
          </a:p>
          <a:p>
            <a:r>
              <a:rPr lang="en-US" dirty="0"/>
              <a:t>Task driven (i.e. installing lead-acid)</a:t>
            </a:r>
          </a:p>
          <a:p>
            <a:r>
              <a:rPr lang="en-US" dirty="0"/>
              <a:t>Location specific</a:t>
            </a:r>
          </a:p>
          <a:p>
            <a:r>
              <a:rPr lang="en-US" dirty="0"/>
              <a:t>Reviewed periodically or as appropriate</a:t>
            </a:r>
          </a:p>
          <a:p>
            <a:endParaRPr lang="en-US"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82</a:t>
            </a:fld>
            <a:endParaRPr lang="en-US"/>
          </a:p>
        </p:txBody>
      </p:sp>
      <p:sp>
        <p:nvSpPr>
          <p:cNvPr id="6" name="Footer Placeholder 3">
            <a:extLst>
              <a:ext uri="{FF2B5EF4-FFF2-40B4-BE49-F238E27FC236}">
                <a16:creationId xmlns:a16="http://schemas.microsoft.com/office/drawing/2014/main" id="{14835BF2-5BC3-488C-97B5-3909DD5E0F94}"/>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28352025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Battery Emergency Types</a:t>
            </a:r>
          </a:p>
        </p:txBody>
      </p:sp>
      <p:sp>
        <p:nvSpPr>
          <p:cNvPr id="3" name="Content Placeholder 2"/>
          <p:cNvSpPr>
            <a:spLocks noGrp="1"/>
          </p:cNvSpPr>
          <p:nvPr>
            <p:ph idx="1"/>
          </p:nvPr>
        </p:nvSpPr>
        <p:spPr>
          <a:xfrm>
            <a:off x="621030" y="1308538"/>
            <a:ext cx="7703163" cy="4867657"/>
          </a:xfrm>
        </p:spPr>
        <p:txBody>
          <a:bodyPr>
            <a:normAutofit/>
          </a:bodyPr>
          <a:lstStyle/>
          <a:p>
            <a:endParaRPr lang="en-US" dirty="0"/>
          </a:p>
          <a:p>
            <a:r>
              <a:rPr lang="en-US" dirty="0"/>
              <a:t>Spillage/Release of electrolyte</a:t>
            </a:r>
          </a:p>
          <a:p>
            <a:r>
              <a:rPr lang="en-US" dirty="0"/>
              <a:t>Overheating</a:t>
            </a:r>
          </a:p>
          <a:p>
            <a:r>
              <a:rPr lang="en-US" dirty="0"/>
              <a:t>Fire</a:t>
            </a:r>
          </a:p>
          <a:p>
            <a:r>
              <a:rPr lang="en-US" dirty="0"/>
              <a:t>Arcing</a:t>
            </a:r>
          </a:p>
          <a:p>
            <a:r>
              <a:rPr lang="en-US" dirty="0"/>
              <a:t>Explosion</a:t>
            </a:r>
          </a:p>
        </p:txBody>
      </p:sp>
      <p:sp>
        <p:nvSpPr>
          <p:cNvPr id="5" name="Slide Number Placeholder 4"/>
          <p:cNvSpPr>
            <a:spLocks noGrp="1"/>
          </p:cNvSpPr>
          <p:nvPr>
            <p:ph type="sldNum" sz="quarter" idx="12"/>
          </p:nvPr>
        </p:nvSpPr>
        <p:spPr/>
        <p:txBody>
          <a:bodyPr/>
          <a:lstStyle/>
          <a:p>
            <a:fld id="{472942BE-61A7-4C4E-8590-BB78CF9F1941}" type="slidenum">
              <a:rPr lang="en-US" smtClean="0"/>
              <a:pPr/>
              <a:t>83</a:t>
            </a:fld>
            <a:endParaRPr lang="en-US"/>
          </a:p>
        </p:txBody>
      </p:sp>
      <p:sp>
        <p:nvSpPr>
          <p:cNvPr id="6" name="Footer Placeholder 3">
            <a:extLst>
              <a:ext uri="{FF2B5EF4-FFF2-40B4-BE49-F238E27FC236}">
                <a16:creationId xmlns:a16="http://schemas.microsoft.com/office/drawing/2014/main" id="{59789166-CD64-4DE6-B930-CFEDCF03D40E}"/>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38170759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Eyewash station set up and use</a:t>
            </a:r>
          </a:p>
        </p:txBody>
      </p:sp>
      <p:sp>
        <p:nvSpPr>
          <p:cNvPr id="5" name="Slide Number Placeholder 4"/>
          <p:cNvSpPr>
            <a:spLocks noGrp="1"/>
          </p:cNvSpPr>
          <p:nvPr>
            <p:ph type="sldNum" sz="quarter" idx="12"/>
          </p:nvPr>
        </p:nvSpPr>
        <p:spPr/>
        <p:txBody>
          <a:bodyPr/>
          <a:lstStyle/>
          <a:p>
            <a:fld id="{472942BE-61A7-4C4E-8590-BB78CF9F1941}" type="slidenum">
              <a:rPr lang="en-US" smtClean="0"/>
              <a:pPr/>
              <a:t>84</a:t>
            </a:fld>
            <a:endParaRPr lang="en-US"/>
          </a:p>
        </p:txBody>
      </p:sp>
      <p:sp>
        <p:nvSpPr>
          <p:cNvPr id="7" name="Rectangle 6"/>
          <p:cNvSpPr/>
          <p:nvPr/>
        </p:nvSpPr>
        <p:spPr>
          <a:xfrm>
            <a:off x="2945721" y="3059668"/>
            <a:ext cx="3252557" cy="369332"/>
          </a:xfrm>
          <a:prstGeom prst="rect">
            <a:avLst/>
          </a:prstGeom>
        </p:spPr>
        <p:txBody>
          <a:bodyPr wrap="none">
            <a:spAutoFit/>
          </a:bodyPr>
          <a:lstStyle/>
          <a:p>
            <a:r>
              <a:rPr lang="en-US" dirty="0">
                <a:hlinkClick r:id="rId3"/>
              </a:rPr>
              <a:t>https://youtu.be/OPGyt1M0Bns</a:t>
            </a:r>
            <a:r>
              <a:rPr lang="en-US" dirty="0"/>
              <a:t> </a:t>
            </a:r>
          </a:p>
        </p:txBody>
      </p:sp>
      <p:sp>
        <p:nvSpPr>
          <p:cNvPr id="8" name="Footer Placeholder 3">
            <a:extLst>
              <a:ext uri="{FF2B5EF4-FFF2-40B4-BE49-F238E27FC236}">
                <a16:creationId xmlns:a16="http://schemas.microsoft.com/office/drawing/2014/main" id="{A186DA77-C1C6-42B8-A2F6-0B8BCA5A768D}"/>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6092148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Spill Kit Use	</a:t>
            </a:r>
          </a:p>
        </p:txBody>
      </p:sp>
      <p:sp>
        <p:nvSpPr>
          <p:cNvPr id="5" name="Slide Number Placeholder 4"/>
          <p:cNvSpPr>
            <a:spLocks noGrp="1"/>
          </p:cNvSpPr>
          <p:nvPr>
            <p:ph type="sldNum" sz="quarter" idx="12"/>
          </p:nvPr>
        </p:nvSpPr>
        <p:spPr/>
        <p:txBody>
          <a:bodyPr/>
          <a:lstStyle/>
          <a:p>
            <a:fld id="{472942BE-61A7-4C4E-8590-BB78CF9F1941}" type="slidenum">
              <a:rPr lang="en-US" smtClean="0"/>
              <a:pPr/>
              <a:t>85</a:t>
            </a:fld>
            <a:endParaRPr lang="en-US"/>
          </a:p>
        </p:txBody>
      </p:sp>
      <p:sp>
        <p:nvSpPr>
          <p:cNvPr id="7" name="Rectangle 6"/>
          <p:cNvSpPr/>
          <p:nvPr/>
        </p:nvSpPr>
        <p:spPr>
          <a:xfrm>
            <a:off x="2810167" y="3059668"/>
            <a:ext cx="3190425" cy="369332"/>
          </a:xfrm>
          <a:prstGeom prst="rect">
            <a:avLst/>
          </a:prstGeom>
        </p:spPr>
        <p:txBody>
          <a:bodyPr wrap="none">
            <a:spAutoFit/>
          </a:bodyPr>
          <a:lstStyle/>
          <a:p>
            <a:r>
              <a:rPr lang="en-US" dirty="0">
                <a:hlinkClick r:id="rId3"/>
              </a:rPr>
              <a:t>https://youtu.be/noRe87GWIqI</a:t>
            </a:r>
            <a:r>
              <a:rPr lang="en-US" dirty="0"/>
              <a:t> </a:t>
            </a:r>
          </a:p>
        </p:txBody>
      </p:sp>
      <p:sp>
        <p:nvSpPr>
          <p:cNvPr id="8" name="Footer Placeholder 3">
            <a:extLst>
              <a:ext uri="{FF2B5EF4-FFF2-40B4-BE49-F238E27FC236}">
                <a16:creationId xmlns:a16="http://schemas.microsoft.com/office/drawing/2014/main" id="{D9CC3377-E1A2-4F19-AF88-A86D5C83C05E}"/>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22061728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Action Plan: Leaking Batteries	</a:t>
            </a:r>
          </a:p>
        </p:txBody>
      </p:sp>
      <p:sp>
        <p:nvSpPr>
          <p:cNvPr id="3" name="Content Placeholder 2"/>
          <p:cNvSpPr>
            <a:spLocks noGrp="1"/>
          </p:cNvSpPr>
          <p:nvPr>
            <p:ph idx="1"/>
          </p:nvPr>
        </p:nvSpPr>
        <p:spPr>
          <a:xfrm>
            <a:off x="320842" y="1279428"/>
            <a:ext cx="8186888" cy="5122909"/>
          </a:xfrm>
        </p:spPr>
        <p:txBody>
          <a:bodyPr>
            <a:normAutofit fontScale="92500"/>
          </a:bodyPr>
          <a:lstStyle/>
          <a:p>
            <a:r>
              <a:rPr lang="en-US" sz="2400" dirty="0"/>
              <a:t>Refer to SDS for the battery and respond accordingly.</a:t>
            </a:r>
          </a:p>
          <a:p>
            <a:r>
              <a:rPr lang="en-US" sz="2400" dirty="0"/>
              <a:t>Use of PPE to approach the leaking battery, use chemical resistant gloves, safety glasses, face shield or goggles, and appropriate acid-resistant layers such as aprons when handling leaking batteries.</a:t>
            </a:r>
          </a:p>
          <a:p>
            <a:r>
              <a:rPr lang="en-US" sz="2400" dirty="0"/>
              <a:t>If the leak is from Li-Ion battery, use extreme caution to cleanup strong acid, other toxic or flammable substances.</a:t>
            </a:r>
          </a:p>
          <a:p>
            <a:r>
              <a:rPr lang="en-US" sz="2400" dirty="0"/>
              <a:t>Neutralize the acid with baking soda or other base.</a:t>
            </a:r>
          </a:p>
          <a:p>
            <a:r>
              <a:rPr lang="en-US" sz="2400" dirty="0"/>
              <a:t>Sweep up the absorbent and deposit in a strong doubled plastic.</a:t>
            </a:r>
          </a:p>
          <a:p>
            <a:r>
              <a:rPr lang="en-US" sz="2400" dirty="0"/>
              <a:t>Place the leaky battery, in a strong plastic bag and pack in an appropriate container.</a:t>
            </a:r>
          </a:p>
          <a:p>
            <a:r>
              <a:rPr lang="en-US" sz="2400" dirty="0"/>
              <a:t>If in contact with electrolyte, flush with copious amount of water and report immediately to the medical department for treatment.</a:t>
            </a:r>
          </a:p>
          <a:p>
            <a:endParaRPr lang="en-US" sz="2400"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86</a:t>
            </a:fld>
            <a:endParaRPr lang="en-US"/>
          </a:p>
        </p:txBody>
      </p:sp>
      <p:sp>
        <p:nvSpPr>
          <p:cNvPr id="6" name="Footer Placeholder 3">
            <a:extLst>
              <a:ext uri="{FF2B5EF4-FFF2-40B4-BE49-F238E27FC236}">
                <a16:creationId xmlns:a16="http://schemas.microsoft.com/office/drawing/2014/main" id="{F5C33639-0F06-410F-A7B7-ADF4DB5B7398}"/>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20404278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Action Plan: Fire Hazards	</a:t>
            </a:r>
          </a:p>
        </p:txBody>
      </p:sp>
      <p:sp>
        <p:nvSpPr>
          <p:cNvPr id="3" name="Content Placeholder 2"/>
          <p:cNvSpPr>
            <a:spLocks noGrp="1"/>
          </p:cNvSpPr>
          <p:nvPr>
            <p:ph idx="1"/>
          </p:nvPr>
        </p:nvSpPr>
        <p:spPr>
          <a:xfrm>
            <a:off x="621030" y="1247345"/>
            <a:ext cx="7886700" cy="4351338"/>
          </a:xfrm>
        </p:spPr>
        <p:txBody>
          <a:bodyPr>
            <a:normAutofit lnSpcReduction="10000"/>
          </a:bodyPr>
          <a:lstStyle/>
          <a:p>
            <a:r>
              <a:rPr lang="en-US" dirty="0"/>
              <a:t>Review the SDS to identify the correct fire extinguisher. Have extinguishers available.</a:t>
            </a:r>
          </a:p>
          <a:p>
            <a:r>
              <a:rPr lang="en-US" dirty="0"/>
              <a:t>Notify local first responder.</a:t>
            </a:r>
          </a:p>
          <a:p>
            <a:r>
              <a:rPr lang="en-US" dirty="0"/>
              <a:t>Power to the room should be cut.</a:t>
            </a:r>
          </a:p>
          <a:p>
            <a:r>
              <a:rPr lang="en-US" dirty="0"/>
              <a:t>All doors of the battery storage room should be opened to ensure the safety of the personal who are working on the equipment.</a:t>
            </a:r>
          </a:p>
          <a:p>
            <a:r>
              <a:rPr lang="en-US" dirty="0"/>
              <a:t>Fire protection system should sound the alarm and start the sprinkler system.</a:t>
            </a:r>
          </a:p>
          <a:p>
            <a:r>
              <a:rPr lang="en-US" dirty="0"/>
              <a:t>Keep the battery as cool as possible. </a:t>
            </a:r>
          </a:p>
        </p:txBody>
      </p:sp>
      <p:sp>
        <p:nvSpPr>
          <p:cNvPr id="5" name="Slide Number Placeholder 4"/>
          <p:cNvSpPr>
            <a:spLocks noGrp="1"/>
          </p:cNvSpPr>
          <p:nvPr>
            <p:ph type="sldNum" sz="quarter" idx="12"/>
          </p:nvPr>
        </p:nvSpPr>
        <p:spPr/>
        <p:txBody>
          <a:bodyPr/>
          <a:lstStyle/>
          <a:p>
            <a:fld id="{472942BE-61A7-4C4E-8590-BB78CF9F1941}" type="slidenum">
              <a:rPr lang="en-US" smtClean="0"/>
              <a:pPr/>
              <a:t>87</a:t>
            </a:fld>
            <a:endParaRPr lang="en-US"/>
          </a:p>
        </p:txBody>
      </p:sp>
      <p:sp>
        <p:nvSpPr>
          <p:cNvPr id="6" name="Footer Placeholder 3">
            <a:extLst>
              <a:ext uri="{FF2B5EF4-FFF2-40B4-BE49-F238E27FC236}">
                <a16:creationId xmlns:a16="http://schemas.microsoft.com/office/drawing/2014/main" id="{E957F92A-87A5-4556-A153-5EDFE9A85463}"/>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3064609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641597" y="1491907"/>
            <a:ext cx="7828034" cy="4351338"/>
          </a:xfrm>
        </p:spPr>
        <p:txBody>
          <a:bodyPr vert="horz" lIns="91440" tIns="45720" rIns="91440" bIns="45720" rtlCol="0" anchor="t">
            <a:normAutofit fontScale="77500" lnSpcReduction="20000"/>
          </a:bodyPr>
          <a:lstStyle/>
          <a:p>
            <a:r>
              <a:rPr lang="en-US" dirty="0"/>
              <a:t>Recall relevant codes and standards that apply to ESM safety</a:t>
            </a:r>
          </a:p>
          <a:p>
            <a:r>
              <a:rPr lang="en-US" dirty="0"/>
              <a:t>Identify existing and predictable hazards associated with specific battery chemistries </a:t>
            </a:r>
          </a:p>
          <a:p>
            <a:r>
              <a:rPr lang="en-US" dirty="0"/>
              <a:t>Identify unique failure mode hazards of Lead Acid and Li-Ion batteries</a:t>
            </a:r>
          </a:p>
          <a:p>
            <a:r>
              <a:rPr lang="en-US" dirty="0"/>
              <a:t>Recognize fire risks associated with batteries</a:t>
            </a:r>
          </a:p>
          <a:p>
            <a:r>
              <a:rPr lang="en-US" dirty="0"/>
              <a:t>Identify PPE for chemical hazards</a:t>
            </a:r>
          </a:p>
          <a:p>
            <a:r>
              <a:rPr lang="en-US" dirty="0"/>
              <a:t>Identify PPE based on shock and arc fault risk assessment</a:t>
            </a:r>
          </a:p>
          <a:p>
            <a:r>
              <a:rPr lang="en-US" dirty="0"/>
              <a:t>Identify appropriate PPE for chemical hazards</a:t>
            </a:r>
          </a:p>
          <a:p>
            <a:r>
              <a:rPr lang="en-US" dirty="0"/>
              <a:t>Describe use of spill kits for Lead Acid batteries</a:t>
            </a:r>
          </a:p>
          <a:p>
            <a:r>
              <a:rPr lang="en-US" dirty="0"/>
              <a:t>Recall principles of Electrical Safe Work Condition</a:t>
            </a:r>
          </a:p>
          <a:p>
            <a:r>
              <a:rPr lang="en-US" dirty="0"/>
              <a:t>Describe how work plan / method of procedure affects arc fault and shock risk assessment</a:t>
            </a:r>
          </a:p>
          <a:p>
            <a:endParaRPr lang="en-US"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88</a:t>
            </a:fld>
            <a:endParaRPr lang="en-US"/>
          </a:p>
        </p:txBody>
      </p:sp>
      <p:sp>
        <p:nvSpPr>
          <p:cNvPr id="6" name="Footer Placeholder 3">
            <a:extLst>
              <a:ext uri="{FF2B5EF4-FFF2-40B4-BE49-F238E27FC236}">
                <a16:creationId xmlns:a16="http://schemas.microsoft.com/office/drawing/2014/main" id="{2BBA597F-CF36-4A1F-A646-F87D8583316A}"/>
              </a:ext>
            </a:extLst>
          </p:cNvPr>
          <p:cNvSpPr>
            <a:spLocks noGrp="1"/>
          </p:cNvSpPr>
          <p:nvPr>
            <p:ph type="ftr" sz="quarter" idx="11"/>
          </p:nvPr>
        </p:nvSpPr>
        <p:spPr>
          <a:xfrm>
            <a:off x="1" y="6402339"/>
            <a:ext cx="1594714" cy="365125"/>
          </a:xfrm>
        </p:spPr>
        <p:txBody>
          <a:bodyPr/>
          <a:lstStyle/>
          <a:p>
            <a:r>
              <a:rPr lang="en-US" dirty="0"/>
              <a:t>M4 Battery Safety</a:t>
            </a:r>
          </a:p>
        </p:txBody>
      </p:sp>
    </p:spTree>
    <p:extLst>
      <p:ext uri="{BB962C8B-B14F-4D97-AF65-F5344CB8AC3E}">
        <p14:creationId xmlns:p14="http://schemas.microsoft.com/office/powerpoint/2010/main" val="2232232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Lead Acid</a:t>
            </a:r>
          </a:p>
        </p:txBody>
      </p:sp>
      <p:sp>
        <p:nvSpPr>
          <p:cNvPr id="3" name="Content Placeholder 2"/>
          <p:cNvSpPr>
            <a:spLocks noGrp="1"/>
          </p:cNvSpPr>
          <p:nvPr>
            <p:ph idx="1"/>
          </p:nvPr>
        </p:nvSpPr>
        <p:spPr>
          <a:xfrm>
            <a:off x="621030" y="1155032"/>
            <a:ext cx="4095349" cy="5021163"/>
          </a:xfrm>
        </p:spPr>
        <p:txBody>
          <a:bodyPr>
            <a:normAutofit/>
          </a:bodyPr>
          <a:lstStyle/>
          <a:p>
            <a:pPr lvl="0"/>
            <a:r>
              <a:rPr lang="en-US" dirty="0"/>
              <a:t>Acid Hazards </a:t>
            </a:r>
            <a:endParaRPr lang="en-US" sz="2400" dirty="0"/>
          </a:p>
          <a:p>
            <a:pPr lvl="1"/>
            <a:r>
              <a:rPr lang="en-US" dirty="0"/>
              <a:t>Mainly sulfuric acid with a pH of less than 2</a:t>
            </a:r>
          </a:p>
          <a:p>
            <a:pPr lvl="1"/>
            <a:r>
              <a:rPr lang="en-US" dirty="0"/>
              <a:t>Sulfuric acid is corrosive, can cause burns to skin and eyes</a:t>
            </a:r>
          </a:p>
          <a:p>
            <a:pPr lvl="1"/>
            <a:r>
              <a:rPr lang="en-US" dirty="0"/>
              <a:t>Hazard may be increased by adding water due to increased volume</a:t>
            </a:r>
          </a:p>
          <a:p>
            <a:pPr lvl="1"/>
            <a:r>
              <a:rPr lang="en-US" dirty="0"/>
              <a:t>May react violently with neutralizing agents</a:t>
            </a:r>
          </a:p>
          <a:p>
            <a:pPr lvl="1"/>
            <a:endParaRPr lang="en-US" sz="2000" dirty="0"/>
          </a:p>
          <a:p>
            <a:pPr marL="0" indent="0">
              <a:buNone/>
            </a:pPr>
            <a:endParaRPr lang="en-US" dirty="0"/>
          </a:p>
        </p:txBody>
      </p:sp>
      <p:sp>
        <p:nvSpPr>
          <p:cNvPr id="5" name="Slide Number Placeholder 4"/>
          <p:cNvSpPr>
            <a:spLocks noGrp="1"/>
          </p:cNvSpPr>
          <p:nvPr>
            <p:ph type="sldNum" sz="quarter" idx="12"/>
          </p:nvPr>
        </p:nvSpPr>
        <p:spPr/>
        <p:txBody>
          <a:bodyPr/>
          <a:lstStyle/>
          <a:p>
            <a:fld id="{472942BE-61A7-4C4E-8590-BB78CF9F1941}" type="slidenum">
              <a:rPr lang="en-US" smtClean="0"/>
              <a:pPr/>
              <a:t>9</a:t>
            </a:fld>
            <a:endParaRPr lang="en-US"/>
          </a:p>
        </p:txBody>
      </p:sp>
      <p:pic>
        <p:nvPicPr>
          <p:cNvPr id="7" name="Picture 6">
            <a:extLst>
              <a:ext uri="{FF2B5EF4-FFF2-40B4-BE49-F238E27FC236}">
                <a16:creationId xmlns:a16="http://schemas.microsoft.com/office/drawing/2014/main" id="{AD77BC47-5679-4CFF-9837-C472A615A30C}"/>
              </a:ext>
            </a:extLst>
          </p:cNvPr>
          <p:cNvPicPr>
            <a:picLocks noChangeAspect="1"/>
          </p:cNvPicPr>
          <p:nvPr/>
        </p:nvPicPr>
        <p:blipFill rotWithShape="1">
          <a:blip r:embed="rId3"/>
          <a:srcRect l="6640" t="3175" r="10046" b="5079"/>
          <a:stretch/>
        </p:blipFill>
        <p:spPr>
          <a:xfrm>
            <a:off x="5709448" y="884331"/>
            <a:ext cx="2411507" cy="5181600"/>
          </a:xfrm>
          <a:prstGeom prst="rect">
            <a:avLst/>
          </a:prstGeom>
        </p:spPr>
      </p:pic>
      <p:sp>
        <p:nvSpPr>
          <p:cNvPr id="8" name="Footer Placeholder 3">
            <a:extLst>
              <a:ext uri="{FF2B5EF4-FFF2-40B4-BE49-F238E27FC236}">
                <a16:creationId xmlns:a16="http://schemas.microsoft.com/office/drawing/2014/main" id="{3FCBA453-64E4-4F45-A7B7-C4ADDD4DCE1A}"/>
              </a:ext>
            </a:extLst>
          </p:cNvPr>
          <p:cNvSpPr>
            <a:spLocks noGrp="1"/>
          </p:cNvSpPr>
          <p:nvPr>
            <p:ph type="ftr" sz="quarter" idx="11"/>
          </p:nvPr>
        </p:nvSpPr>
        <p:spPr>
          <a:xfrm>
            <a:off x="0" y="6402339"/>
            <a:ext cx="5760105" cy="365125"/>
          </a:xfrm>
        </p:spPr>
        <p:txBody>
          <a:bodyPr/>
          <a:lstStyle/>
          <a:p>
            <a:r>
              <a:rPr lang="en-US" dirty="0"/>
              <a:t>M4 Battery Safety</a:t>
            </a:r>
          </a:p>
        </p:txBody>
      </p:sp>
    </p:spTree>
    <p:extLst>
      <p:ext uri="{BB962C8B-B14F-4D97-AF65-F5344CB8AC3E}">
        <p14:creationId xmlns:p14="http://schemas.microsoft.com/office/powerpoint/2010/main" val="18892740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779&quot;&gt;&lt;object type=&quot;3&quot; unique_id=&quot;10780&quot;&gt;&lt;property id=&quot;20148&quot; value=&quot;5&quot;/&gt;&lt;property id=&quot;20300&quot; value=&quot;Slide 1&quot;/&gt;&lt;property id=&quot;20307&quot; value=&quot;256&quot;/&gt;&lt;/object&gt;&lt;object type=&quot;3&quot; unique_id=&quot;10781&quot;&gt;&lt;property id=&quot;20148&quot; value=&quot;5&quot;/&gt;&lt;property id=&quot;20300&quot; value=&quot;Slide 2 - &amp;quot;Introduction&amp;quot;&quot;/&gt;&lt;property id=&quot;20307&quot; value=&quot;266&quot;/&gt;&lt;/object&gt;&lt;object type=&quot;3&quot; unique_id=&quot;10782&quot;&gt;&lt;property id=&quot;20148&quot; value=&quot;5&quot;/&gt;&lt;property id=&quot;20300&quot; value=&quot;Slide 3 - &amp;quot;Learning Objectives&amp;quot;&quot;/&gt;&lt;property id=&quot;20307&quot; value=&quot;291&quot;/&gt;&lt;/object&gt;&lt;object type=&quot;3&quot; unique_id=&quot;10783&quot;&gt;&lt;property id=&quot;20148&quot; value=&quot;5&quot;/&gt;&lt;property id=&quot;20300&quot; value=&quot;Slide 4 - &amp;quot;Organization&amp;quot;&quot;/&gt;&lt;property id=&quot;20307&quot; value=&quot;292&quot;/&gt;&lt;/object&gt;&lt;object type=&quot;3&quot; unique_id=&quot;10784&quot;&gt;&lt;property id=&quot;20148&quot; value=&quot;5&quot;/&gt;&lt;property id=&quot;20300&quot; value=&quot;Slide 5 - &amp;quot;Organization&amp;quot;&quot;/&gt;&lt;property id=&quot;20307&quot; value=&quot;295&quot;/&gt;&lt;/object&gt;&lt;object type=&quot;3&quot; unique_id=&quot;10785&quot;&gt;&lt;property id=&quot;20148&quot; value=&quot;5&quot;/&gt;&lt;property id=&quot;20300&quot; value=&quot;Slide 14 - &amp;quot;Specific Requirements&amp;quot;&quot;/&gt;&lt;property id=&quot;20307&quot; value=&quot;294&quot;/&gt;&lt;/object&gt;&lt;object type=&quot;3&quot; unique_id=&quot;10786&quot;&gt;&lt;property id=&quot;20148&quot; value=&quot;5&quot;/&gt;&lt;property id=&quot;20300&quot; value=&quot;Slide 15 - &amp;quot;Organization&amp;quot;&quot;/&gt;&lt;property id=&quot;20307&quot; value=&quot;296&quot;/&gt;&lt;/object&gt;&lt;object type=&quot;3&quot; unique_id=&quot;10787&quot;&gt;&lt;property id=&quot;20148&quot; value=&quot;5&quot;/&gt;&lt;property id=&quot;20300&quot; value=&quot;Slide 16 - &amp;quot;Hazard and Risk Analysis of battery systems&amp;quot;&quot;/&gt;&lt;property id=&quot;20307&quot; value=&quot;297&quot;/&gt;&lt;/object&gt;&lt;object type=&quot;3&quot; unique_id=&quot;10788&quot;&gt;&lt;property id=&quot;20148&quot; value=&quot;5&quot;/&gt;&lt;property id=&quot;20300&quot; value=&quot;Slide 9 - &amp;quot;ESM Safety: Flooded Lead Acid Battery Hazards&amp;quot;&quot;/&gt;&lt;property id=&quot;20307&quot; value=&quot;298&quot;/&gt;&lt;/object&gt;&lt;object type=&quot;3&quot; unique_id=&quot;10789&quot;&gt;&lt;property id=&quot;20148&quot; value=&quot;5&quot;/&gt;&lt;property id=&quot;20300&quot; value=&quot;Slide 19 - &amp;quot;Flooded Lead Acid Battery Hazards: Closed Circuit&amp;quot;&quot;/&gt;&lt;property id=&quot;20307&quot; value=&quot;300&quot;/&gt;&lt;/object&gt;&lt;object type=&quot;3&quot; unique_id=&quot;10790&quot;&gt;&lt;property id=&quot;20148&quot; value=&quot;5&quot;/&gt;&lt;property id=&quot;20300&quot; value=&quot;Slide 17 - &amp;quot;AGM Lead Acid Battery Hazards:  Open Circuit&amp;quot;&quot;/&gt;&lt;property id=&quot;20307&quot; value=&quot;302&quot;/&gt;&lt;/object&gt;&lt;object type=&quot;3&quot; unique_id=&quot;10791&quot;&gt;&lt;property id=&quot;20148&quot; value=&quot;5&quot;/&gt;&lt;property id=&quot;20300&quot; value=&quot;Slide 18 - &amp;quot;AGM Lead Acid Battery Hazards: Closed Circuit&amp;quot;&quot;/&gt;&lt;property id=&quot;20307&quot; value=&quot;301&quot;/&gt;&lt;/object&gt;&lt;object type=&quot;3&quot; unique_id=&quot;10792&quot;&gt;&lt;property id=&quot;20148&quot; value=&quot;5&quot;/&gt;&lt;property id=&quot;20300&quot; value=&quot;Slide 21 - &amp;quot;Lithium Ion Battery Hazards: General&amp;quot;&quot;/&gt;&lt;property id=&quot;20307&quot; value=&quot;299&quot;/&gt;&lt;/object&gt;&lt;object type=&quot;3&quot; unique_id=&quot;10793&quot;&gt;&lt;property id=&quot;20148&quot; value=&quot;5&quot;/&gt;&lt;property id=&quot;20300&quot; value=&quot;Slide 25 - &amp;quot;Organization&amp;quot;&quot;/&gt;&lt;property id=&quot;20307&quot; value=&quot;303&quot;/&gt;&lt;/object&gt;&lt;object type=&quot;3&quot; unique_id=&quot;10794&quot;&gt;&lt;property id=&quot;20148&quot; value=&quot;5&quot;/&gt;&lt;property id=&quot;20300&quot; value=&quot;Slide 37 - &amp;quot;Dressing and PPE for electrical work (Arc flash)&amp;quot;&quot;/&gt;&lt;property id=&quot;20307&quot; value=&quot;304&quot;/&gt;&lt;/object&gt;&lt;object type=&quot;3&quot; unique_id=&quot;10795&quot;&gt;&lt;property id=&quot;20148&quot; value=&quot;5&quot;/&gt;&lt;property id=&quot;20300&quot; value=&quot;Slide 34 - &amp;quot;PPE Equipment: Gloves&amp;quot;&quot;/&gt;&lt;property id=&quot;20307&quot; value=&quot;305&quot;/&gt;&lt;/object&gt;&lt;object type=&quot;3&quot; unique_id=&quot;10796&quot;&gt;&lt;property id=&quot;20148&quot; value=&quot;5&quot;/&gt;&lt;property id=&quot;20300&quot; value=&quot;Slide 31 - &amp;quot;PPE Equipment: Face and Head&amp;quot;&quot;/&gt;&lt;property id=&quot;20307&quot; value=&quot;306&quot;/&gt;&lt;/object&gt;&lt;object type=&quot;3&quot; unique_id=&quot;10797&quot;&gt;&lt;property id=&quot;20148&quot; value=&quot;5&quot;/&gt;&lt;property id=&quot;20300&quot; value=&quot;Slide 36 - &amp;quot;PPE Equipment: Clothing&amp;quot;&quot;/&gt;&lt;property id=&quot;20307&quot; value=&quot;307&quot;/&gt;&lt;/object&gt;&lt;object type=&quot;3&quot; unique_id=&quot;10800&quot;&gt;&lt;property id=&quot;20148&quot; value=&quot;5&quot;/&gt;&lt;property id=&quot;20300&quot; value=&quot;Slide 40 - &amp;quot;Organization&amp;quot;&quot;/&gt;&lt;property id=&quot;20307&quot; value=&quot;308&quot;/&gt;&lt;/object&gt;&lt;object type=&quot;3&quot; unique_id=&quot;10801&quot;&gt;&lt;property id=&quot;20148&quot; value=&quot;5&quot;/&gt;&lt;property id=&quot;20300&quot; value=&quot;Slide 46 - &amp;quot;Types of Emergencies&amp;quot;&quot;/&gt;&lt;property id=&quot;20307&quot; value=&quot;311&quot;/&gt;&lt;/object&gt;&lt;object type=&quot;3&quot; unique_id=&quot;10802&quot;&gt;&lt;property id=&quot;20148&quot; value=&quot;5&quot;/&gt;&lt;property id=&quot;20300&quot; value=&quot;Slide 20 - &amp;quot;Hazard Analysis for Battery System Construction: Lead Acid: Others&amp;quot;&quot;/&gt;&lt;property id=&quot;20307&quot; value=&quot;312&quot;/&gt;&lt;/object&gt;&lt;object type=&quot;3&quot; unique_id=&quot;10804&quot;&gt;&lt;property id=&quot;20148&quot; value=&quot;5&quot;/&gt;&lt;property id=&quot;20300&quot; value=&quot;Slide 47 - &amp;quot;Eye Wash or Shower&amp;quot;&quot;/&gt;&lt;property id=&quot;20307&quot; value=&quot;314&quot;/&gt;&lt;/object&gt;&lt;object type=&quot;3&quot; unique_id=&quot;10805&quot;&gt;&lt;property id=&quot;20148&quot; value=&quot;5&quot;/&gt;&lt;property id=&quot;20300&quot; value=&quot;Slide 48 - &amp;quot;Design of Emergency Action Plan&amp;quot;&quot;/&gt;&lt;property id=&quot;20307&quot; value=&quot;315&quot;/&gt;&lt;/object&gt;&lt;object type=&quot;3&quot; unique_id=&quot;11126&quot;&gt;&lt;property id=&quot;20148&quot; value=&quot;5&quot;/&gt;&lt;property id=&quot;20300&quot; value=&quot;Slide 27 - &amp;quot;IEEE PPE Flow Chart: Thermal and Chemical&amp;quot;&quot;/&gt;&lt;property id=&quot;20307&quot; value=&quot;318&quot;/&gt;&lt;/object&gt;&lt;object type=&quot;3&quot; unique_id=&quot;11127&quot;&gt;&lt;property id=&quot;20148&quot; value=&quot;5&quot;/&gt;&lt;property id=&quot;20300&quot; value=&quot;Slide 29 - &amp;quot;PPE for Chemical Hazards&amp;quot;&quot;/&gt;&lt;property id=&quot;20307&quot; value=&quot;317&quot;/&gt;&lt;/object&gt;&lt;object type=&quot;3&quot; unique_id=&quot;11129&quot;&gt;&lt;property id=&quot;20148&quot; value=&quot;5&quot;/&gt;&lt;property id=&quot;20300&quot; value=&quot;Slide 6 - &amp;quot;ESM Safety&amp;amp;#x09;: Lead Acid&amp;quot;&quot;/&gt;&lt;property id=&quot;20307&quot; value=&quot;319&quot;/&gt;&lt;/object&gt;&lt;object type=&quot;3&quot; unique_id=&quot;11130&quot;&gt;&lt;property id=&quot;20148&quot; value=&quot;5&quot;/&gt;&lt;property id=&quot;20300&quot; value=&quot;Slide 7 - &amp;quot;ESM Safety: Lead Acid&amp;amp;#x09; &amp;quot;&quot;/&gt;&lt;property id=&quot;20307&quot; value=&quot;330&quot;/&gt;&lt;/object&gt;&lt;object type=&quot;3&quot; unique_id=&quot;11131&quot;&gt;&lt;property id=&quot;20148&quot; value=&quot;5&quot;/&gt;&lt;property id=&quot;20300&quot; value=&quot;Slide 8 - &amp;quot;ESM Safety: Lead Acid&amp;amp;#x09;&amp;quot;&quot;/&gt;&lt;property id=&quot;20307&quot; value=&quot;331&quot;/&gt;&lt;/object&gt;&lt;object type=&quot;3&quot; unique_id=&quot;11132&quot;&gt;&lt;property id=&quot;20148&quot; value=&quot;5&quot;/&gt;&lt;property id=&quot;20300&quot; value=&quot;Slide 10 - &amp;quot;ESM Safety: Li-ion &amp;quot;&quot;/&gt;&lt;property id=&quot;20307&quot; value=&quot;332&quot;/&gt;&lt;/object&gt;&lt;object type=&quot;3&quot; unique_id=&quot;11133&quot;&gt;&lt;property id=&quot;20148&quot; value=&quot;5&quot;/&gt;&lt;property id=&quot;20300&quot; value=&quot;Slide 11 - &amp;quot;ESM Safety: Li-ion &amp;amp;#x09;&amp;quot;&quot;/&gt;&lt;property id=&quot;20307&quot; value=&quot;333&quot;/&gt;&lt;/object&gt;&lt;object type=&quot;3&quot; unique_id=&quot;11134&quot;&gt;&lt;property id=&quot;20148&quot; value=&quot;5&quot;/&gt;&lt;property id=&quot;20300&quot; value=&quot;Slide 24 - &amp;quot;Li-ion Battery Hazards: Closed circuit &amp;amp;#x09;&amp;quot;&quot;/&gt;&lt;property id=&quot;20307&quot; value=&quot;334&quot;/&gt;&lt;/object&gt;&lt;object type=&quot;3&quot; unique_id=&quot;11135&quot;&gt;&lt;property id=&quot;20148&quot; value=&quot;5&quot;/&gt;&lt;property id=&quot;20300&quot; value=&quot;Slide 13 - &amp;quot;ESM Safety: Li-Ion &amp;quot;&quot;/&gt;&lt;property id=&quot;20307&quot; value=&quot;320&quot;/&gt;&lt;/object&gt;&lt;object type=&quot;3&quot; unique_id=&quot;11136&quot;&gt;&lt;property id=&quot;20148&quot; value=&quot;5&quot;/&gt;&lt;property id=&quot;20300&quot; value=&quot;Slide 12 - &amp;quot;ESM Safety: General&amp;amp;#x09;&amp;quot;&quot;/&gt;&lt;property id=&quot;20307&quot; value=&quot;321&quot;/&gt;&lt;/object&gt;&lt;object type=&quot;3&quot; unique_id=&quot;11137&quot;&gt;&lt;property id=&quot;20148&quot; value=&quot;5&quot;/&gt;&lt;property id=&quot;20300&quot; value=&quot;Slide 22 - &amp;quot;Li-Ion Battery Hazards: Open Circuit&amp;quot;&quot;/&gt;&lt;property id=&quot;20307&quot; value=&quot;328&quot;/&gt;&lt;/object&gt;&lt;object type=&quot;3&quot; unique_id=&quot;11138&quot;&gt;&lt;property id=&quot;20148&quot; value=&quot;5&quot;/&gt;&lt;property id=&quot;20300&quot; value=&quot;Slide 23 - &amp;quot;Li-Ion Battery Hazards: Closed Circuit&amp;amp;#x09;&amp;quot;&quot;/&gt;&lt;property id=&quot;20307&quot; value=&quot;329&quot;/&gt;&lt;/object&gt;&lt;object type=&quot;3&quot; unique_id=&quot;11139&quot;&gt;&lt;property id=&quot;20148&quot; value=&quot;5&quot;/&gt;&lt;property id=&quot;20300&quot; value=&quot;Slide 33 - &amp;quot;PPE Equipment: Gloves&amp;quot;&quot;/&gt;&lt;property id=&quot;20307&quot; value=&quot;324&quot;/&gt;&lt;/object&gt;&lt;object type=&quot;3&quot; unique_id=&quot;11140&quot;&gt;&lt;property id=&quot;20148&quot; value=&quot;5&quot;/&gt;&lt;property id=&quot;20300&quot; value=&quot;Slide 30 - &amp;quot;PPE Equipment: Eyewashes&amp;quot;&quot;/&gt;&lt;property id=&quot;20307&quot; value=&quot;325&quot;/&gt;&lt;/object&gt;&lt;object type=&quot;3&quot; unique_id=&quot;11141&quot;&gt;&lt;property id=&quot;20148&quot; value=&quot;5&quot;/&gt;&lt;property id=&quot;20300&quot; value=&quot;Slide 32 - &amp;quot;PPE Equipment: Face and eye protection&amp;quot;&quot;/&gt;&lt;property id=&quot;20307&quot; value=&quot;326&quot;/&gt;&lt;/object&gt;&lt;object type=&quot;3&quot; unique_id=&quot;11142&quot;&gt;&lt;property id=&quot;20148&quot; value=&quot;5&quot;/&gt;&lt;property id=&quot;20300&quot; value=&quot;Slide 35 - &amp;quot;PPE Equipment: Clothing and equipment&amp;amp;#x09;&amp;quot;&quot;/&gt;&lt;property id=&quot;20307&quot; value=&quot;327&quot;/&gt;&lt;/object&gt;&lt;object type=&quot;3&quot; unique_id=&quot;11143&quot;&gt;&lt;property id=&quot;20148&quot; value=&quot;5&quot;/&gt;&lt;property id=&quot;20300&quot; value=&quot;Slide 49 - &amp;quot;Emergency Action Plan: Leaking Batteries&amp;amp;#x09;&amp;quot;&quot;/&gt;&lt;property id=&quot;20307&quot; value=&quot;322&quot;/&gt;&lt;/object&gt;&lt;object type=&quot;3&quot; unique_id=&quot;11144&quot;&gt;&lt;property id=&quot;20148&quot; value=&quot;5&quot;/&gt;&lt;property id=&quot;20300&quot; value=&quot;Slide 50 - &amp;quot;Emergency Action Plan: Fire Hazards&amp;amp;#x09;&amp;quot;&quot;/&gt;&lt;property id=&quot;20307&quot; value=&quot;323&quot;/&gt;&lt;/object&gt;&lt;object type=&quot;3&quot; unique_id=&quot;11146&quot;&gt;&lt;property id=&quot;20148&quot; value=&quot;5&quot;/&gt;&lt;property id=&quot;20300&quot; value=&quot;Slide 26 - &amp;quot;IEEE PPE Flow Chart&amp;quot;&quot;/&gt;&lt;property id=&quot;20307&quot; value=&quot;336&quot;/&gt;&lt;/object&gt;&lt;object type=&quot;3&quot; unique_id=&quot;11147&quot;&gt;&lt;property id=&quot;20148&quot; value=&quot;5&quot;/&gt;&lt;property id=&quot;20300&quot; value=&quot;Slide 28 - &amp;quot;PPE for Thermal Hazards&amp;amp;#x09;&amp;quot;&quot;/&gt;&lt;property id=&quot;20307&quot; value=&quot;337&quot;/&gt;&lt;/object&gt;&lt;object type=&quot;3&quot; unique_id=&quot;11148&quot;&gt;&lt;property id=&quot;20148&quot; value=&quot;5&quot;/&gt;&lt;property id=&quot;20300&quot; value=&quot;Slide 38 - &amp;quot;PPE Equipment Assessment: Example&amp;quot;&quot;/&gt;&lt;property id=&quot;20307&quot; value=&quot;342&quot;/&gt;&lt;/object&gt;&lt;object type=&quot;3&quot; unique_id=&quot;11149&quot;&gt;&lt;property id=&quot;20148&quot; value=&quot;5&quot;/&gt;&lt;property id=&quot;20300&quot; value=&quot;Slide 39 - &amp;quot;PPE Equipment Assessment: Example&amp;quot;&quot;/&gt;&lt;property id=&quot;20307&quot; value=&quot;343&quot;/&gt;&lt;/object&gt;&lt;object type=&quot;3&quot; unique_id=&quot;11150&quot;&gt;&lt;property id=&quot;20148&quot; value=&quot;5&quot;/&gt;&lt;property id=&quot;20300&quot; value=&quot;Slide 41 - &amp;quot;Fault Tree Analysis for Rechargeable Lithium-Ion Battery.&amp;quot;&quot;/&gt;&lt;property id=&quot;20307&quot; value=&quot;338&quot;/&gt;&lt;/object&gt;&lt;object type=&quot;3&quot; unique_id=&quot;11151&quot;&gt;&lt;property id=&quot;20148&quot; value=&quot;5&quot;/&gt;&lt;property id=&quot;20300&quot; value=&quot;Slide 42 - &amp;quot;Stress/Abuse Leg of Fault Tree Analysis for Rechargeable Lithium-Ion Battery&amp;quot;&quot;/&gt;&lt;property id=&quot;20307&quot; value=&quot;339&quot;/&gt;&lt;/object&gt;&lt;object type=&quot;3&quot; unique_id=&quot;11152&quot;&gt;&lt;property id=&quot;20148&quot; value=&quot;5&quot;/&gt;&lt;property id=&quot;20300&quot; value=&quot;Slide 43 - &amp;quot;Internal Short Leg of Fault Tree Analysis for Rechargeable Lithium-Ion Battery&amp;quot;&quot;/&gt;&lt;property id=&quot;20307&quot; value=&quot;340&quot;/&gt;&lt;/object&gt;&lt;object type=&quot;3&quot; unique_id=&quot;11153&quot;&gt;&lt;property id=&quot;20148&quot; value=&quot;5&quot;/&gt;&lt;property id=&quot;20300&quot; value=&quot;Slide 44 - &amp;quot;Overcharge Leg of Fault Tree Analysis for Rechargeable Lithium-Ion Battery&amp;quot;&quot;/&gt;&lt;property id=&quot;20307&quot; value=&quot;341&quot;/&gt;&lt;/object&gt;&lt;object type=&quot;3&quot; unique_id=&quot;11154&quot;&gt;&lt;property id=&quot;20148&quot; value=&quot;5&quot;/&gt;&lt;property id=&quot;20300&quot; value=&quot;Slide 45 - &amp;quot;Fault Tree: Lead Acid&amp;quot;&quot;/&gt;&lt;property id=&quot;20307&quot; value=&quot;344&quot;/&gt;&lt;/object&gt;&lt;object type=&quot;3&quot; unique_id=&quot;11155&quot;&gt;&lt;property id=&quot;20148&quot; value=&quot;5&quot;/&gt;&lt;property id=&quot;20300&quot; value=&quot;Slide 51 - &amp;quot;Learning Objectives&amp;quot;&quot;/&gt;&lt;property id=&quot;20307&quot; value=&quot;335&quot;/&gt;&lt;/object&gt;&lt;/object&gt;&lt;object type=&quot;8&quot; unique_id=&quot;10835&quo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12588</TotalTime>
  <Words>8758</Words>
  <Application>Microsoft Office PowerPoint</Application>
  <PresentationFormat>On-screen Show (4:3)</PresentationFormat>
  <Paragraphs>1223</Paragraphs>
  <Slides>88</Slides>
  <Notes>64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88</vt:i4>
      </vt:variant>
    </vt:vector>
  </HeadingPairs>
  <TitlesOfParts>
    <vt:vector size="96" baseType="lpstr">
      <vt:lpstr>Arial</vt:lpstr>
      <vt:lpstr>Arial Black</vt:lpstr>
      <vt:lpstr>Calibri</vt:lpstr>
      <vt:lpstr>Calibri Light</vt:lpstr>
      <vt:lpstr>Helvetica Neue</vt:lpstr>
      <vt:lpstr>Roboto</vt:lpstr>
      <vt:lpstr>Wingdings</vt:lpstr>
      <vt:lpstr>Office Theme</vt:lpstr>
      <vt:lpstr>PowerPoint Presentation</vt:lpstr>
      <vt:lpstr>Introduction</vt:lpstr>
      <vt:lpstr>Learning Objectives</vt:lpstr>
      <vt:lpstr>Organization</vt:lpstr>
      <vt:lpstr>Organization</vt:lpstr>
      <vt:lpstr>Safety: General </vt:lpstr>
      <vt:lpstr>Hazard and Risk Analysis of battery systems</vt:lpstr>
      <vt:lpstr>Safety: Lead Acid</vt:lpstr>
      <vt:lpstr>Safety: Lead Acid</vt:lpstr>
      <vt:lpstr>Safety: Lead Acid  </vt:lpstr>
      <vt:lpstr>Safety: Lead Acid  </vt:lpstr>
      <vt:lpstr>Lead Acid Battery Hazards</vt:lpstr>
      <vt:lpstr>Lead Acid Battery Hazards</vt:lpstr>
      <vt:lpstr>Lead Acid Battery Hazard Signs</vt:lpstr>
      <vt:lpstr>Lead Acid Battery Do’s and Don’ts</vt:lpstr>
      <vt:lpstr>Hazardous Material labeling</vt:lpstr>
      <vt:lpstr>NFPA 704 Hazardous Material Diamonds</vt:lpstr>
      <vt:lpstr>NFPA 704 Hazardous Material Diamonds</vt:lpstr>
      <vt:lpstr>NFPA 704 Hazardous Material Diamonds</vt:lpstr>
      <vt:lpstr>NFPA 704 Hazardous Material Diamonds</vt:lpstr>
      <vt:lpstr>NFPA 704 Hazardous Material Diamonds</vt:lpstr>
      <vt:lpstr>NFPA 704 Hazardous Material Diamonds</vt:lpstr>
      <vt:lpstr>NFPA 704 Hazardous Material Diamonds</vt:lpstr>
      <vt:lpstr>NFPA 704 Hazardous Material Diamonds</vt:lpstr>
      <vt:lpstr>NFPA 704 Hazardous Material Diamonds</vt:lpstr>
      <vt:lpstr>NFPA 704 Hazardous Material Diamonds</vt:lpstr>
      <vt:lpstr>NFPA 704 Hazardous Material Diamonds</vt:lpstr>
      <vt:lpstr>Organization</vt:lpstr>
      <vt:lpstr>Safety: Li-Ion </vt:lpstr>
      <vt:lpstr>Safety: Li-Ion  </vt:lpstr>
      <vt:lpstr>Safety: Li-Ion  </vt:lpstr>
      <vt:lpstr>Safety: Li-Ion  </vt:lpstr>
      <vt:lpstr>Li-ion Battery Hazards </vt:lpstr>
      <vt:lpstr>Li-ion Battery Hazards </vt:lpstr>
      <vt:lpstr>Li-ion Battery Hazard Signs </vt:lpstr>
      <vt:lpstr>Li-ion Battery Do’s </vt:lpstr>
      <vt:lpstr>Li-ion Battery Don'ts </vt:lpstr>
      <vt:lpstr>Organization</vt:lpstr>
      <vt:lpstr>Job hazard Analysis</vt:lpstr>
      <vt:lpstr>OSHA 1926.441 Requirements - Batteries</vt:lpstr>
      <vt:lpstr>Administrative Controls – “Job Planning”</vt:lpstr>
      <vt:lpstr>OSHA 1926.441 Requirements - PPE</vt:lpstr>
      <vt:lpstr>OSHA 1926.441 Requirements - Charging</vt:lpstr>
      <vt:lpstr>OSHA Requirements – Head</vt:lpstr>
      <vt:lpstr>OSHA Requirements – Eye and Face</vt:lpstr>
      <vt:lpstr>PPE: Face – Head - Eyes</vt:lpstr>
      <vt:lpstr>PPE: Face and eye protection</vt:lpstr>
      <vt:lpstr>PPE: Gloves – Lead acid</vt:lpstr>
      <vt:lpstr>PPE: Gloves</vt:lpstr>
      <vt:lpstr>NFPA 70E - Definition</vt:lpstr>
      <vt:lpstr>ARC Flash Increases with Enclosure</vt:lpstr>
      <vt:lpstr>ARC Flash Increases with Enclosure</vt:lpstr>
      <vt:lpstr>PPE for Thermal Hazards:   IEEE Std 1187 </vt:lpstr>
      <vt:lpstr>ARC Flash Increases with Enclosure</vt:lpstr>
      <vt:lpstr>PPE for Chemical Hazards</vt:lpstr>
      <vt:lpstr>PPE: Clothing </vt:lpstr>
      <vt:lpstr>PPE: Equipment </vt:lpstr>
      <vt:lpstr>Electrolyte Spill Kit - Usage</vt:lpstr>
      <vt:lpstr>PPE: Eyewashes</vt:lpstr>
      <vt:lpstr>Eye wash</vt:lpstr>
      <vt:lpstr>OSHA Eye wash</vt:lpstr>
      <vt:lpstr>ARC Flash Increases with Enclosure</vt:lpstr>
      <vt:lpstr>Acid Contact from EnerSys Example</vt:lpstr>
      <vt:lpstr>Job Hazard Analysis</vt:lpstr>
      <vt:lpstr>Job Hazard Analysis: Example</vt:lpstr>
      <vt:lpstr>Job Hazard Analysis: Example</vt:lpstr>
      <vt:lpstr>Job Hazard Analysis: Example</vt:lpstr>
      <vt:lpstr>Job Hazard Analysis: Example 2</vt:lpstr>
      <vt:lpstr>Job Hazard Analysis: Example 2</vt:lpstr>
      <vt:lpstr>Job Hazard Analysis: Example 2</vt:lpstr>
      <vt:lpstr>Job Hazard Analysis – Thought Process</vt:lpstr>
      <vt:lpstr>Job Hazard Analysis – Thought Process</vt:lpstr>
      <vt:lpstr>Job Hazard Analysis</vt:lpstr>
      <vt:lpstr>Job Hazard Analysis</vt:lpstr>
      <vt:lpstr>Organization</vt:lpstr>
      <vt:lpstr>Fire Hazards for ESS</vt:lpstr>
      <vt:lpstr>Fire Hazards for ESS</vt:lpstr>
      <vt:lpstr>855 Annex C</vt:lpstr>
      <vt:lpstr>Siemens Approach</vt:lpstr>
      <vt:lpstr>855 C.4.1 Overheated Batteries</vt:lpstr>
      <vt:lpstr>855 C.4.2 Fires</vt:lpstr>
      <vt:lpstr>Design of Emergency Action Plan</vt:lpstr>
      <vt:lpstr>Battery Emergency Types</vt:lpstr>
      <vt:lpstr>Eyewash station set up and use</vt:lpstr>
      <vt:lpstr>Spill Kit Use </vt:lpstr>
      <vt:lpstr>Emergency Action Plan: Leaking Batteries </vt:lpstr>
      <vt:lpstr>Emergency Action Plan: Fire Hazards </vt:lpstr>
      <vt:lpstr>Learning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 Riley</dc:creator>
  <cp:lastModifiedBy>Andy Mackey</cp:lastModifiedBy>
  <cp:revision>370</cp:revision>
  <dcterms:created xsi:type="dcterms:W3CDTF">2016-11-28T12:33:26Z</dcterms:created>
  <dcterms:modified xsi:type="dcterms:W3CDTF">2022-02-11T16:09:44Z</dcterms:modified>
</cp:coreProperties>
</file>